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7" r:id="rId2"/>
  </p:sldMasterIdLst>
  <p:notesMasterIdLst>
    <p:notesMasterId r:id="rId29"/>
  </p:notesMasterIdLst>
  <p:handoutMasterIdLst>
    <p:handoutMasterId r:id="rId30"/>
  </p:handoutMasterIdLst>
  <p:sldIdLst>
    <p:sldId id="256" r:id="rId3"/>
    <p:sldId id="280" r:id="rId4"/>
    <p:sldId id="312" r:id="rId5"/>
    <p:sldId id="263" r:id="rId6"/>
    <p:sldId id="279" r:id="rId7"/>
    <p:sldId id="277" r:id="rId8"/>
    <p:sldId id="291" r:id="rId9"/>
    <p:sldId id="304" r:id="rId10"/>
    <p:sldId id="300" r:id="rId11"/>
    <p:sldId id="292" r:id="rId12"/>
    <p:sldId id="281" r:id="rId13"/>
    <p:sldId id="308" r:id="rId14"/>
    <p:sldId id="301" r:id="rId15"/>
    <p:sldId id="313" r:id="rId16"/>
    <p:sldId id="311" r:id="rId17"/>
    <p:sldId id="314" r:id="rId18"/>
    <p:sldId id="286" r:id="rId19"/>
    <p:sldId id="284" r:id="rId20"/>
    <p:sldId id="285" r:id="rId21"/>
    <p:sldId id="305" r:id="rId22"/>
    <p:sldId id="289" r:id="rId23"/>
    <p:sldId id="316" r:id="rId24"/>
    <p:sldId id="298" r:id="rId25"/>
    <p:sldId id="297" r:id="rId26"/>
    <p:sldId id="317" r:id="rId27"/>
    <p:sldId id="310" r:id="rId28"/>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pitchFamily="34" charset="0"/>
        <a:ea typeface="MS Gothic" pitchFamily="49" charset="-128"/>
        <a:cs typeface="+mn-cs"/>
      </a:defRPr>
    </a:lvl1pPr>
    <a:lvl2pPr marL="457200" algn="l" rtl="0" fontAlgn="base">
      <a:spcBef>
        <a:spcPct val="0"/>
      </a:spcBef>
      <a:spcAft>
        <a:spcPct val="0"/>
      </a:spcAft>
      <a:defRPr kern="1200">
        <a:solidFill>
          <a:schemeClr val="tx1"/>
        </a:solidFill>
        <a:latin typeface="Arial" pitchFamily="34" charset="0"/>
        <a:ea typeface="MS Gothic" pitchFamily="49" charset="-128"/>
        <a:cs typeface="+mn-cs"/>
      </a:defRPr>
    </a:lvl2pPr>
    <a:lvl3pPr marL="914400" algn="l" rtl="0" fontAlgn="base">
      <a:spcBef>
        <a:spcPct val="0"/>
      </a:spcBef>
      <a:spcAft>
        <a:spcPct val="0"/>
      </a:spcAft>
      <a:defRPr kern="1200">
        <a:solidFill>
          <a:schemeClr val="tx1"/>
        </a:solidFill>
        <a:latin typeface="Arial" pitchFamily="34" charset="0"/>
        <a:ea typeface="MS Gothic" pitchFamily="49" charset="-128"/>
        <a:cs typeface="+mn-cs"/>
      </a:defRPr>
    </a:lvl3pPr>
    <a:lvl4pPr marL="1371600" algn="l" rtl="0" fontAlgn="base">
      <a:spcBef>
        <a:spcPct val="0"/>
      </a:spcBef>
      <a:spcAft>
        <a:spcPct val="0"/>
      </a:spcAft>
      <a:defRPr kern="1200">
        <a:solidFill>
          <a:schemeClr val="tx1"/>
        </a:solidFill>
        <a:latin typeface="Arial" pitchFamily="34" charset="0"/>
        <a:ea typeface="MS Gothic" pitchFamily="49" charset="-128"/>
        <a:cs typeface="+mn-cs"/>
      </a:defRPr>
    </a:lvl4pPr>
    <a:lvl5pPr marL="1828800" algn="l" rtl="0" fontAlgn="base">
      <a:spcBef>
        <a:spcPct val="0"/>
      </a:spcBef>
      <a:spcAft>
        <a:spcPct val="0"/>
      </a:spcAft>
      <a:defRPr kern="1200">
        <a:solidFill>
          <a:schemeClr val="tx1"/>
        </a:solidFill>
        <a:latin typeface="Arial" pitchFamily="34" charset="0"/>
        <a:ea typeface="MS Gothic" pitchFamily="49" charset="-128"/>
        <a:cs typeface="+mn-cs"/>
      </a:defRPr>
    </a:lvl5pPr>
    <a:lvl6pPr marL="2286000" algn="l" defTabSz="914400" rtl="0" eaLnBrk="1" latinLnBrk="0" hangingPunct="1">
      <a:defRPr kern="1200">
        <a:solidFill>
          <a:schemeClr val="tx1"/>
        </a:solidFill>
        <a:latin typeface="Arial" pitchFamily="34" charset="0"/>
        <a:ea typeface="MS Gothic" pitchFamily="49" charset="-128"/>
        <a:cs typeface="+mn-cs"/>
      </a:defRPr>
    </a:lvl6pPr>
    <a:lvl7pPr marL="2743200" algn="l" defTabSz="914400" rtl="0" eaLnBrk="1" latinLnBrk="0" hangingPunct="1">
      <a:defRPr kern="1200">
        <a:solidFill>
          <a:schemeClr val="tx1"/>
        </a:solidFill>
        <a:latin typeface="Arial" pitchFamily="34" charset="0"/>
        <a:ea typeface="MS Gothic" pitchFamily="49" charset="-128"/>
        <a:cs typeface="+mn-cs"/>
      </a:defRPr>
    </a:lvl7pPr>
    <a:lvl8pPr marL="3200400" algn="l" defTabSz="914400" rtl="0" eaLnBrk="1" latinLnBrk="0" hangingPunct="1">
      <a:defRPr kern="1200">
        <a:solidFill>
          <a:schemeClr val="tx1"/>
        </a:solidFill>
        <a:latin typeface="Arial" pitchFamily="34" charset="0"/>
        <a:ea typeface="MS Gothic" pitchFamily="49" charset="-128"/>
        <a:cs typeface="+mn-cs"/>
      </a:defRPr>
    </a:lvl8pPr>
    <a:lvl9pPr marL="3657600" algn="l" defTabSz="914400" rtl="0" eaLnBrk="1" latinLnBrk="0" hangingPunct="1">
      <a:defRPr kern="1200">
        <a:solidFill>
          <a:schemeClr val="tx1"/>
        </a:solidFill>
        <a:latin typeface="Arial" pitchFamily="34"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CC6600"/>
    <a:srgbClr val="99FF66"/>
    <a:srgbClr val="FF9933"/>
    <a:srgbClr val="00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713" autoAdjust="0"/>
  </p:normalViewPr>
  <p:slideViewPr>
    <p:cSldViewPr>
      <p:cViewPr varScale="1">
        <p:scale>
          <a:sx n="84" d="100"/>
          <a:sy n="84" d="100"/>
        </p:scale>
        <p:origin x="-1258" y="-62"/>
      </p:cViewPr>
      <p:guideLst>
        <p:guide orient="horz" pos="2160"/>
        <p:guide pos="2880"/>
      </p:guideLst>
    </p:cSldViewPr>
  </p:slideViewPr>
  <p:outlineViewPr>
    <p:cViewPr>
      <p:scale>
        <a:sx n="33" d="100"/>
        <a:sy n="33" d="100"/>
      </p:scale>
      <p:origin x="0" y="4383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550" y="-78"/>
      </p:cViewPr>
      <p:guideLst>
        <p:guide orient="horz" pos="3224"/>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074988" cy="512763"/>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lvl1pPr>
              <a:defRPr sz="1300">
                <a:ea typeface="+mn-ea"/>
              </a:defRPr>
            </a:lvl1pPr>
          </a:lstStyle>
          <a:p>
            <a:pPr>
              <a:defRPr/>
            </a:pPr>
            <a:endParaRPr lang="fr-FR"/>
          </a:p>
        </p:txBody>
      </p:sp>
      <p:sp>
        <p:nvSpPr>
          <p:cNvPr id="50179" name="Rectangle 3"/>
          <p:cNvSpPr>
            <a:spLocks noGrp="1" noChangeArrowheads="1"/>
          </p:cNvSpPr>
          <p:nvPr>
            <p:ph type="dt" sz="quarter" idx="1"/>
          </p:nvPr>
        </p:nvSpPr>
        <p:spPr bwMode="auto">
          <a:xfrm>
            <a:off x="4022725" y="0"/>
            <a:ext cx="3074988" cy="512763"/>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lvl1pPr algn="r">
              <a:defRPr sz="1300">
                <a:ea typeface="+mn-ea"/>
              </a:defRPr>
            </a:lvl1pPr>
          </a:lstStyle>
          <a:p>
            <a:pPr>
              <a:defRPr/>
            </a:pPr>
            <a:endParaRPr lang="fr-FR"/>
          </a:p>
        </p:txBody>
      </p:sp>
      <p:sp>
        <p:nvSpPr>
          <p:cNvPr id="50180" name="Rectangle 4"/>
          <p:cNvSpPr>
            <a:spLocks noGrp="1" noChangeArrowheads="1"/>
          </p:cNvSpPr>
          <p:nvPr>
            <p:ph type="ftr" sz="quarter" idx="2"/>
          </p:nvPr>
        </p:nvSpPr>
        <p:spPr bwMode="auto">
          <a:xfrm>
            <a:off x="0" y="9720263"/>
            <a:ext cx="3074988" cy="512762"/>
          </a:xfrm>
          <a:prstGeom prst="rect">
            <a:avLst/>
          </a:prstGeom>
          <a:noFill/>
          <a:ln w="9525">
            <a:noFill/>
            <a:miter lim="800000"/>
            <a:headEnd/>
            <a:tailEnd/>
          </a:ln>
          <a:effectLst/>
        </p:spPr>
        <p:txBody>
          <a:bodyPr vert="horz" wrap="square" lIns="95500" tIns="47750" rIns="95500" bIns="47750" numCol="1" anchor="b" anchorCtr="0" compatLnSpc="1">
            <a:prstTxWarp prst="textNoShape">
              <a:avLst/>
            </a:prstTxWarp>
          </a:bodyPr>
          <a:lstStyle>
            <a:lvl1pPr>
              <a:defRPr sz="1300">
                <a:ea typeface="+mn-ea"/>
              </a:defRPr>
            </a:lvl1pPr>
          </a:lstStyle>
          <a:p>
            <a:pPr>
              <a:defRPr/>
            </a:pPr>
            <a:endParaRPr lang="fr-FR"/>
          </a:p>
        </p:txBody>
      </p:sp>
      <p:sp>
        <p:nvSpPr>
          <p:cNvPr id="50181" name="Rectangle 5"/>
          <p:cNvSpPr>
            <a:spLocks noGrp="1" noChangeArrowheads="1"/>
          </p:cNvSpPr>
          <p:nvPr>
            <p:ph type="sldNum" sz="quarter" idx="3"/>
          </p:nvPr>
        </p:nvSpPr>
        <p:spPr bwMode="auto">
          <a:xfrm>
            <a:off x="4022725" y="9720263"/>
            <a:ext cx="3074988" cy="512762"/>
          </a:xfrm>
          <a:prstGeom prst="rect">
            <a:avLst/>
          </a:prstGeom>
          <a:noFill/>
          <a:ln w="9525">
            <a:noFill/>
            <a:miter lim="800000"/>
            <a:headEnd/>
            <a:tailEnd/>
          </a:ln>
          <a:effectLst/>
        </p:spPr>
        <p:txBody>
          <a:bodyPr vert="horz" wrap="square" lIns="95500" tIns="47750" rIns="95500" bIns="47750" numCol="1" anchor="b" anchorCtr="0" compatLnSpc="1">
            <a:prstTxWarp prst="textNoShape">
              <a:avLst/>
            </a:prstTxWarp>
          </a:bodyPr>
          <a:lstStyle>
            <a:lvl1pPr algn="r">
              <a:defRPr sz="1300">
                <a:ea typeface="+mn-ea"/>
              </a:defRPr>
            </a:lvl1pPr>
          </a:lstStyle>
          <a:p>
            <a:pPr>
              <a:defRPr/>
            </a:pPr>
            <a:r>
              <a:rPr lang="fr-FR"/>
              <a:t>Outils communication affirmée  </a:t>
            </a:r>
            <a:fld id="{879FBC62-B6C3-4F84-9F9C-8F48D17A6729}"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74988" cy="512763"/>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lvl1pPr>
              <a:defRPr sz="1300">
                <a:ea typeface="+mn-ea"/>
              </a:defRPr>
            </a:lvl1pPr>
          </a:lstStyle>
          <a:p>
            <a:pPr>
              <a:defRPr/>
            </a:pPr>
            <a:endParaRPr lang="fr-FR"/>
          </a:p>
        </p:txBody>
      </p:sp>
      <p:sp>
        <p:nvSpPr>
          <p:cNvPr id="45059" name="Rectangle 3"/>
          <p:cNvSpPr>
            <a:spLocks noGrp="1" noChangeArrowheads="1"/>
          </p:cNvSpPr>
          <p:nvPr>
            <p:ph type="dt" idx="1"/>
          </p:nvPr>
        </p:nvSpPr>
        <p:spPr bwMode="auto">
          <a:xfrm>
            <a:off x="4022725" y="0"/>
            <a:ext cx="3074988" cy="512763"/>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lvl1pPr algn="r">
              <a:defRPr sz="1300">
                <a:ea typeface="+mn-ea"/>
              </a:defRPr>
            </a:lvl1pPr>
          </a:lstStyle>
          <a:p>
            <a:pPr>
              <a:defRPr/>
            </a:pPr>
            <a:endParaRPr lang="fr-FR"/>
          </a:p>
        </p:txBody>
      </p:sp>
      <p:sp>
        <p:nvSpPr>
          <p:cNvPr id="34820" name="Rectangle 4"/>
          <p:cNvSpPr>
            <a:spLocks noRo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5500" tIns="47750" rIns="95500" bIns="4775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5062" name="Rectangle 6"/>
          <p:cNvSpPr>
            <a:spLocks noGrp="1" noChangeArrowheads="1"/>
          </p:cNvSpPr>
          <p:nvPr>
            <p:ph type="ftr" sz="quarter" idx="4"/>
          </p:nvPr>
        </p:nvSpPr>
        <p:spPr bwMode="auto">
          <a:xfrm>
            <a:off x="0" y="9720263"/>
            <a:ext cx="3074988" cy="512762"/>
          </a:xfrm>
          <a:prstGeom prst="rect">
            <a:avLst/>
          </a:prstGeom>
          <a:noFill/>
          <a:ln w="9525">
            <a:noFill/>
            <a:miter lim="800000"/>
            <a:headEnd/>
            <a:tailEnd/>
          </a:ln>
          <a:effectLst/>
        </p:spPr>
        <p:txBody>
          <a:bodyPr vert="horz" wrap="square" lIns="95500" tIns="47750" rIns="95500" bIns="47750" numCol="1" anchor="b" anchorCtr="0" compatLnSpc="1">
            <a:prstTxWarp prst="textNoShape">
              <a:avLst/>
            </a:prstTxWarp>
          </a:bodyPr>
          <a:lstStyle>
            <a:lvl1pPr>
              <a:defRPr sz="1300">
                <a:ea typeface="+mn-ea"/>
              </a:defRPr>
            </a:lvl1pPr>
          </a:lstStyle>
          <a:p>
            <a:pPr>
              <a:defRPr/>
            </a:pPr>
            <a:endParaRPr lang="fr-FR"/>
          </a:p>
        </p:txBody>
      </p:sp>
      <p:sp>
        <p:nvSpPr>
          <p:cNvPr id="45063" name="Rectangle 7"/>
          <p:cNvSpPr>
            <a:spLocks noGrp="1" noChangeArrowheads="1"/>
          </p:cNvSpPr>
          <p:nvPr>
            <p:ph type="sldNum" sz="quarter" idx="5"/>
          </p:nvPr>
        </p:nvSpPr>
        <p:spPr bwMode="auto">
          <a:xfrm>
            <a:off x="4022725" y="9720263"/>
            <a:ext cx="3074988" cy="512762"/>
          </a:xfrm>
          <a:prstGeom prst="rect">
            <a:avLst/>
          </a:prstGeom>
          <a:noFill/>
          <a:ln w="9525">
            <a:noFill/>
            <a:miter lim="800000"/>
            <a:headEnd/>
            <a:tailEnd/>
          </a:ln>
          <a:effectLst/>
        </p:spPr>
        <p:txBody>
          <a:bodyPr vert="horz" wrap="square" lIns="95500" tIns="47750" rIns="95500" bIns="47750" numCol="1" anchor="b" anchorCtr="0" compatLnSpc="1">
            <a:prstTxWarp prst="textNoShape">
              <a:avLst/>
            </a:prstTxWarp>
          </a:bodyPr>
          <a:lstStyle>
            <a:lvl1pPr algn="r">
              <a:defRPr sz="1300">
                <a:ea typeface="+mn-ea"/>
              </a:defRPr>
            </a:lvl1pPr>
          </a:lstStyle>
          <a:p>
            <a:pPr>
              <a:defRPr/>
            </a:pPr>
            <a:fld id="{98DFFA9B-308F-4BCD-BAD1-EA1E7CB69A3F}"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a:ln/>
        </p:spPr>
      </p:sp>
      <p:sp>
        <p:nvSpPr>
          <p:cNvPr id="35843"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F78803F3-8BF9-4E42-AD10-FEB4B8A823B0}" type="slidenum">
              <a:rPr lang="fr-FR" smtClean="0"/>
              <a:pPr>
                <a:defRPr/>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a:ln/>
        </p:spPr>
      </p:sp>
      <p:sp>
        <p:nvSpPr>
          <p:cNvPr id="36867"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A20E5637-DDD1-4F7C-AE4D-986ED932DD74}" type="slidenum">
              <a:rPr lang="fr-FR" smtClean="0"/>
              <a:pPr>
                <a:defRPr/>
              </a:pPr>
              <a:t>15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a:ln/>
        </p:spPr>
      </p:sp>
      <p:sp>
        <p:nvSpPr>
          <p:cNvPr id="37891"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0BDF95BE-07F0-4A7D-9AA9-A5038BD71EF4}" type="slidenum">
              <a:rPr lang="fr-FR" smtClean="0"/>
              <a:pPr>
                <a:defRPr/>
              </a:pPr>
              <a:t>16</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B76B7CB8-A503-4691-B874-DBD45802D223}" type="slidenum">
              <a:rPr lang="fr-FR" smtClean="0"/>
              <a:pPr>
                <a:defRPr/>
              </a:pPr>
              <a:t>20</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ln/>
        </p:spPr>
      </p:sp>
      <p:sp>
        <p:nvSpPr>
          <p:cNvPr id="39939"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7E8A3198-B783-453A-B43B-499AE0AEFDA5}" type="slidenum">
              <a:rPr lang="fr-FR" smtClean="0"/>
              <a:pPr>
                <a:defRPr/>
              </a:pPr>
              <a:t>23</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p:spPr>
      </p:sp>
      <p:sp>
        <p:nvSpPr>
          <p:cNvPr id="40963"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EFC27F5F-76C8-4792-89BD-4EDCFEA24FC3}" type="slidenum">
              <a:rPr lang="fr-FR" smtClean="0"/>
              <a:pPr>
                <a:defRPr/>
              </a:pPr>
              <a:t>24</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a:ln/>
        </p:spPr>
      </p:sp>
      <p:sp>
        <p:nvSpPr>
          <p:cNvPr id="41987"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6CB92093-E260-4BF8-8253-A8BB650739B3}" type="slidenum">
              <a:rPr lang="fr-FR" smtClean="0"/>
              <a:pPr>
                <a:defRPr/>
              </a:pPr>
              <a:t>25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6" name="Titre 15"/>
          <p:cNvSpPr>
            <a:spLocks noGrp="1"/>
          </p:cNvSpPr>
          <p:nvPr>
            <p:ph type="title"/>
          </p:nvPr>
        </p:nvSpPr>
        <p:spPr/>
        <p:txBody>
          <a:bodyPr/>
          <a:lstStyle/>
          <a:p>
            <a:r>
              <a:rPr lang="fr-FR" smtClean="0"/>
              <a:t>Cliquez pour modifier le style du titre</a:t>
            </a:r>
            <a:endParaRPr lang="fr-FR" dirty="0"/>
          </a:p>
        </p:txBody>
      </p:sp>
      <p:sp>
        <p:nvSpPr>
          <p:cNvPr id="18" name="Espace réservé du texte 17"/>
          <p:cNvSpPr>
            <a:spLocks noGrp="1"/>
          </p:cNvSpPr>
          <p:nvPr>
            <p:ph type="body" sz="quarter" idx="13"/>
          </p:nvPr>
        </p:nvSpPr>
        <p:spPr>
          <a:xfrm>
            <a:off x="2291040" y="4051146"/>
            <a:ext cx="6428160" cy="345636"/>
          </a:xfrm>
          <a:prstGeom prst="rect">
            <a:avLst/>
          </a:prstGeom>
        </p:spPr>
        <p:txBody>
          <a:bodyPr vert="horz" lIns="82945" tIns="41473" rIns="82945" bIns="41473"/>
          <a:lstStyle>
            <a:lvl1pPr marL="0" indent="0">
              <a:spcAft>
                <a:spcPts val="0"/>
              </a:spcAft>
              <a:defRPr sz="1600" b="0">
                <a:latin typeface="Arial"/>
                <a:cs typeface="Arial"/>
              </a:defRPr>
            </a:lvl1pPr>
            <a:lvl2pPr marL="0" indent="0">
              <a:spcAft>
                <a:spcPts val="0"/>
              </a:spcAft>
              <a:defRPr sz="1600" b="0">
                <a:latin typeface="Arial"/>
                <a:cs typeface="Arial"/>
              </a:defRPr>
            </a:lvl2pPr>
            <a:lvl3pPr marL="0" indent="0">
              <a:spcAft>
                <a:spcPts val="0"/>
              </a:spcAft>
              <a:defRPr sz="1600" b="0">
                <a:latin typeface="Arial"/>
                <a:cs typeface="Arial"/>
              </a:defRPr>
            </a:lvl3pPr>
            <a:lvl4pPr marL="0" indent="0">
              <a:spcAft>
                <a:spcPts val="0"/>
              </a:spcAft>
              <a:defRPr sz="1600" b="0">
                <a:latin typeface="Arial"/>
                <a:cs typeface="Arial"/>
              </a:defRPr>
            </a:lvl4pPr>
            <a:lvl5pPr marL="0" indent="0">
              <a:spcAft>
                <a:spcPts val="0"/>
              </a:spcAft>
              <a:defRPr sz="1600" b="0">
                <a:latin typeface="Arial"/>
                <a:cs typeface="Aria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20" name="Espace réservé du texte 19"/>
          <p:cNvSpPr>
            <a:spLocks noGrp="1"/>
          </p:cNvSpPr>
          <p:nvPr>
            <p:ph type="body" sz="quarter" idx="14"/>
          </p:nvPr>
        </p:nvSpPr>
        <p:spPr>
          <a:xfrm>
            <a:off x="2291040" y="4811546"/>
            <a:ext cx="6428160" cy="760399"/>
          </a:xfrm>
          <a:prstGeom prst="rect">
            <a:avLst/>
          </a:prstGeom>
        </p:spPr>
        <p:txBody>
          <a:bodyPr vert="horz" lIns="82945" tIns="41473" rIns="82945" bIns="41473"/>
          <a:lstStyle>
            <a:lvl1pPr marL="0" indent="0">
              <a:spcAft>
                <a:spcPts val="0"/>
              </a:spcAft>
              <a:defRPr sz="1400" b="0">
                <a:latin typeface="Arial"/>
                <a:cs typeface="Arial"/>
              </a:defRPr>
            </a:lvl1pPr>
            <a:lvl2pPr marL="0" indent="0">
              <a:spcAft>
                <a:spcPts val="0"/>
              </a:spcAft>
              <a:defRPr sz="1400" b="0">
                <a:latin typeface="Arial"/>
                <a:cs typeface="Arial"/>
              </a:defRPr>
            </a:lvl2pPr>
            <a:lvl3pPr marL="0" indent="0">
              <a:spcAft>
                <a:spcPts val="0"/>
              </a:spcAft>
              <a:defRPr sz="1400" b="0">
                <a:latin typeface="Arial"/>
                <a:cs typeface="Arial"/>
              </a:defRPr>
            </a:lvl3pPr>
            <a:lvl4pPr marL="0" indent="0">
              <a:spcAft>
                <a:spcPts val="0"/>
              </a:spcAft>
              <a:defRPr sz="1400" b="0">
                <a:latin typeface="Arial"/>
                <a:cs typeface="Arial"/>
              </a:defRPr>
            </a:lvl4pPr>
            <a:lvl5pPr marL="0" indent="0">
              <a:spcAft>
                <a:spcPts val="0"/>
              </a:spcAft>
              <a:defRPr sz="1400" b="0">
                <a:latin typeface="Arial"/>
                <a:cs typeface="Aria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u pied de page 28"/>
          <p:cNvSpPr>
            <a:spLocks noGrp="1"/>
          </p:cNvSpPr>
          <p:nvPr>
            <p:ph type="ftr" sz="quarter" idx="15"/>
          </p:nvPr>
        </p:nvSpPr>
        <p:spPr>
          <a:xfrm>
            <a:off x="2290763" y="6194425"/>
            <a:ext cx="2963862" cy="317500"/>
          </a:xfrm>
        </p:spPr>
        <p:txBody>
          <a:bodyPr anchor="ctr"/>
          <a:lstStyle>
            <a:lvl1pPr algn="l">
              <a:defRPr sz="1400" b="1" smtClean="0">
                <a:solidFill>
                  <a:srgbClr val="FFFFFF"/>
                </a:solidFill>
              </a:defRPr>
            </a:lvl1pPr>
          </a:lstStyle>
          <a:p>
            <a:pPr>
              <a:defRPr/>
            </a:pPr>
            <a:r>
              <a:rPr lang="fr-FR"/>
              <a:t>Fédération CFTC Métallurgie / 23 avril 2018</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re et texte vertical">
    <p:spTree>
      <p:nvGrpSpPr>
        <p:cNvPr id="1" name=""/>
        <p:cNvGrpSpPr/>
        <p:nvPr/>
      </p:nvGrpSpPr>
      <p:grpSpPr>
        <a:xfrm>
          <a:off x="0" y="0"/>
          <a:ext cx="0" cy="0"/>
          <a:chOff x="0" y="0"/>
          <a:chExt cx="0" cy="0"/>
        </a:xfrm>
      </p:grpSpPr>
      <p:sp>
        <p:nvSpPr>
          <p:cNvPr id="7" name="Espace réservé du titre 1"/>
          <p:cNvSpPr>
            <a:spLocks noGrp="1"/>
          </p:cNvSpPr>
          <p:nvPr>
            <p:ph type="title"/>
          </p:nvPr>
        </p:nvSpPr>
        <p:spPr>
          <a:xfrm>
            <a:off x="2285859" y="456527"/>
            <a:ext cx="6364221" cy="665349"/>
          </a:xfrm>
          <a:prstGeom prst="rect">
            <a:avLst/>
          </a:prstGeom>
        </p:spPr>
        <p:txBody>
          <a:bodyPr rtlCol="0" anchor="ctr">
            <a:normAutofit/>
          </a:bodyPr>
          <a:lstStyle/>
          <a:p>
            <a:r>
              <a:rPr lang="fr-FR" smtClean="0"/>
              <a:t>Cliquez pour modifier le style du titre</a:t>
            </a:r>
            <a:endParaRPr lang="fr-FR" dirty="0"/>
          </a:p>
        </p:txBody>
      </p:sp>
      <p:sp>
        <p:nvSpPr>
          <p:cNvPr id="14" name="Espace réservé du texte 13"/>
          <p:cNvSpPr>
            <a:spLocks noGrp="1"/>
          </p:cNvSpPr>
          <p:nvPr>
            <p:ph type="body" sz="quarter" idx="12"/>
          </p:nvPr>
        </p:nvSpPr>
        <p:spPr>
          <a:xfrm>
            <a:off x="2291044" y="1977331"/>
            <a:ext cx="6359041" cy="4285889"/>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numéro de diapositive 5"/>
          <p:cNvSpPr>
            <a:spLocks noGrp="1"/>
          </p:cNvSpPr>
          <p:nvPr>
            <p:ph type="sldNum" sz="quarter" idx="13"/>
          </p:nvPr>
        </p:nvSpPr>
        <p:spPr>
          <a:xfrm>
            <a:off x="6921500" y="6540500"/>
            <a:ext cx="2135188" cy="317500"/>
          </a:xfrm>
          <a:prstGeom prst="rect">
            <a:avLst/>
          </a:prstGeom>
        </p:spPr>
        <p:txBody>
          <a:bodyPr/>
          <a:lstStyle>
            <a:lvl1pPr>
              <a:defRPr/>
            </a:lvl1pPr>
          </a:lstStyle>
          <a:p>
            <a:pPr>
              <a:defRPr/>
            </a:pPr>
            <a:fld id="{5173C67E-F011-425E-B53E-79F91BF5EB16}" type="slidenum">
              <a:rPr lang="fr-FR"/>
              <a:pPr>
                <a:defRPr/>
              </a:pPr>
              <a:t>‹N°›</a:t>
            </a:fld>
            <a:endParaRPr lang="fr-FR"/>
          </a:p>
        </p:txBody>
      </p:sp>
      <p:sp>
        <p:nvSpPr>
          <p:cNvPr id="5" name="Espace réservé du pied de page 28"/>
          <p:cNvSpPr>
            <a:spLocks noGrp="1"/>
          </p:cNvSpPr>
          <p:nvPr>
            <p:ph type="ftr" sz="quarter" idx="14"/>
          </p:nvPr>
        </p:nvSpPr>
        <p:spPr/>
        <p:txBody>
          <a:bodyPr/>
          <a:lstStyle>
            <a:lvl1pPr>
              <a:defRPr smtClean="0"/>
            </a:lvl1pPr>
          </a:lstStyle>
          <a:p>
            <a:pPr>
              <a:defRPr/>
            </a:pPr>
            <a:r>
              <a:rPr lang="fr-FR"/>
              <a:t>Fédération CFTC Métallurgie / 23 avril 2018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16" name="Titre 15"/>
          <p:cNvSpPr>
            <a:spLocks noGrp="1"/>
          </p:cNvSpPr>
          <p:nvPr>
            <p:ph type="title"/>
          </p:nvPr>
        </p:nvSpPr>
        <p:spPr/>
        <p:txBody>
          <a:bodyPr/>
          <a:lstStyle/>
          <a:p>
            <a:r>
              <a:rPr lang="fr-FR" smtClean="0"/>
              <a:t>Cliquez pour modifier le style du titre</a:t>
            </a:r>
            <a:endParaRPr lang="fr-FR" dirty="0"/>
          </a:p>
        </p:txBody>
      </p:sp>
      <p:sp>
        <p:nvSpPr>
          <p:cNvPr id="18" name="Espace réservé du texte 17"/>
          <p:cNvSpPr>
            <a:spLocks noGrp="1"/>
          </p:cNvSpPr>
          <p:nvPr>
            <p:ph type="body" sz="quarter" idx="13"/>
          </p:nvPr>
        </p:nvSpPr>
        <p:spPr>
          <a:xfrm>
            <a:off x="2291040" y="4051146"/>
            <a:ext cx="6428160" cy="345636"/>
          </a:xfrm>
          <a:prstGeom prst="rect">
            <a:avLst/>
          </a:prstGeom>
        </p:spPr>
        <p:txBody>
          <a:bodyPr vert="horz" lIns="82945" tIns="41473" rIns="82945" bIns="41473"/>
          <a:lstStyle>
            <a:lvl1pPr marL="0" indent="0">
              <a:spcAft>
                <a:spcPts val="0"/>
              </a:spcAft>
              <a:defRPr sz="1600" b="0">
                <a:latin typeface="Arial"/>
                <a:cs typeface="Arial"/>
              </a:defRPr>
            </a:lvl1pPr>
            <a:lvl2pPr marL="0" indent="0">
              <a:spcAft>
                <a:spcPts val="0"/>
              </a:spcAft>
              <a:defRPr sz="1600" b="0">
                <a:latin typeface="Arial"/>
                <a:cs typeface="Arial"/>
              </a:defRPr>
            </a:lvl2pPr>
            <a:lvl3pPr marL="0" indent="0">
              <a:spcAft>
                <a:spcPts val="0"/>
              </a:spcAft>
              <a:defRPr sz="1600" b="0">
                <a:latin typeface="Arial"/>
                <a:cs typeface="Arial"/>
              </a:defRPr>
            </a:lvl3pPr>
            <a:lvl4pPr marL="0" indent="0">
              <a:spcAft>
                <a:spcPts val="0"/>
              </a:spcAft>
              <a:defRPr sz="1600" b="0">
                <a:latin typeface="Arial"/>
                <a:cs typeface="Arial"/>
              </a:defRPr>
            </a:lvl4pPr>
            <a:lvl5pPr marL="0" indent="0">
              <a:spcAft>
                <a:spcPts val="0"/>
              </a:spcAft>
              <a:defRPr sz="1600" b="0">
                <a:latin typeface="Arial"/>
                <a:cs typeface="Aria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20" name="Espace réservé du texte 19"/>
          <p:cNvSpPr>
            <a:spLocks noGrp="1"/>
          </p:cNvSpPr>
          <p:nvPr>
            <p:ph type="body" sz="quarter" idx="14"/>
          </p:nvPr>
        </p:nvSpPr>
        <p:spPr>
          <a:xfrm>
            <a:off x="2291040" y="4811546"/>
            <a:ext cx="6428160" cy="760399"/>
          </a:xfrm>
          <a:prstGeom prst="rect">
            <a:avLst/>
          </a:prstGeom>
        </p:spPr>
        <p:txBody>
          <a:bodyPr vert="horz" lIns="82945" tIns="41473" rIns="82945" bIns="41473"/>
          <a:lstStyle>
            <a:lvl1pPr marL="0" indent="0">
              <a:spcAft>
                <a:spcPts val="0"/>
              </a:spcAft>
              <a:defRPr sz="1400" b="0">
                <a:latin typeface="Arial"/>
                <a:cs typeface="Arial"/>
              </a:defRPr>
            </a:lvl1pPr>
            <a:lvl2pPr marL="0" indent="0">
              <a:spcAft>
                <a:spcPts val="0"/>
              </a:spcAft>
              <a:defRPr sz="1400" b="0">
                <a:latin typeface="Arial"/>
                <a:cs typeface="Arial"/>
              </a:defRPr>
            </a:lvl2pPr>
            <a:lvl3pPr marL="0" indent="0">
              <a:spcAft>
                <a:spcPts val="0"/>
              </a:spcAft>
              <a:defRPr sz="1400" b="0">
                <a:latin typeface="Arial"/>
                <a:cs typeface="Arial"/>
              </a:defRPr>
            </a:lvl3pPr>
            <a:lvl4pPr marL="0" indent="0">
              <a:spcAft>
                <a:spcPts val="0"/>
              </a:spcAft>
              <a:defRPr sz="1400" b="0">
                <a:latin typeface="Arial"/>
                <a:cs typeface="Arial"/>
              </a:defRPr>
            </a:lvl4pPr>
            <a:lvl5pPr marL="0" indent="0">
              <a:spcAft>
                <a:spcPts val="0"/>
              </a:spcAft>
              <a:defRPr sz="1400" b="0">
                <a:latin typeface="Arial"/>
                <a:cs typeface="Aria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u pied de page 28"/>
          <p:cNvSpPr>
            <a:spLocks noGrp="1"/>
          </p:cNvSpPr>
          <p:nvPr>
            <p:ph type="ftr" sz="quarter" idx="15"/>
          </p:nvPr>
        </p:nvSpPr>
        <p:spPr>
          <a:xfrm>
            <a:off x="2290763" y="6194425"/>
            <a:ext cx="2963862" cy="317500"/>
          </a:xfrm>
        </p:spPr>
        <p:txBody>
          <a:bodyPr anchor="ctr"/>
          <a:lstStyle>
            <a:lvl1pPr algn="l">
              <a:defRPr sz="1400" b="1" smtClean="0">
                <a:solidFill>
                  <a:srgbClr val="FFFFFF"/>
                </a:solidFill>
              </a:defRPr>
            </a:lvl1pPr>
          </a:lstStyle>
          <a:p>
            <a:pPr>
              <a:defRPr/>
            </a:pPr>
            <a:r>
              <a:rPr lang="fr-FR"/>
              <a:t>Fédération CFTC Métallurgie / 23 avril 2018</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3" name="Titre 12"/>
          <p:cNvSpPr>
            <a:spLocks noGrp="1"/>
          </p:cNvSpPr>
          <p:nvPr>
            <p:ph type="title"/>
          </p:nvPr>
        </p:nvSpPr>
        <p:spPr/>
        <p:txBody>
          <a:bodyPr/>
          <a:lstStyle/>
          <a:p>
            <a:r>
              <a:rPr lang="fr-FR" smtClean="0"/>
              <a:t>Cliquez pour modifier le style du titre</a:t>
            </a:r>
            <a:endParaRPr lang="fr-FR"/>
          </a:p>
        </p:txBody>
      </p:sp>
      <p:sp>
        <p:nvSpPr>
          <p:cNvPr id="15" name="Espace réservé du texte 14"/>
          <p:cNvSpPr>
            <a:spLocks noGrp="1"/>
          </p:cNvSpPr>
          <p:nvPr>
            <p:ph type="body" sz="quarter" idx="12"/>
          </p:nvPr>
        </p:nvSpPr>
        <p:spPr>
          <a:xfrm>
            <a:off x="2291040" y="2184711"/>
            <a:ext cx="5667840" cy="414764"/>
          </a:xfrm>
        </p:spPr>
        <p:txBody>
          <a:bodyPr>
            <a:noAutofit/>
          </a:bodyPr>
          <a:lstStyle>
            <a:lvl1pPr>
              <a:defRPr sz="2000"/>
            </a:lvl1pPr>
            <a:lvl2pPr>
              <a:defRPr sz="2000"/>
            </a:lvl2pPr>
            <a:lvl3pPr>
              <a:defRPr sz="2000"/>
            </a:lvl3pPr>
            <a:lvl4pPr>
              <a:defRPr sz="2000"/>
            </a:lvl4pPr>
            <a:lvl5pPr marL="326454">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p:txBody>
      </p:sp>
      <p:sp>
        <p:nvSpPr>
          <p:cNvPr id="8" name="Espace réservé du texte 7"/>
          <p:cNvSpPr>
            <a:spLocks noGrp="1"/>
          </p:cNvSpPr>
          <p:nvPr>
            <p:ph type="body" sz="quarter" idx="16"/>
          </p:nvPr>
        </p:nvSpPr>
        <p:spPr>
          <a:xfrm>
            <a:off x="2291045" y="2806854"/>
            <a:ext cx="5667839" cy="345636"/>
          </a:xfrm>
        </p:spPr>
        <p:txBody>
          <a:bodyPr/>
          <a:lstStyle>
            <a:lvl1pPr>
              <a:defRPr sz="1500" b="1"/>
            </a:lvl1pPr>
            <a:lvl2pPr>
              <a:defRPr sz="1500" b="1"/>
            </a:lvl2pPr>
            <a:lvl3pPr>
              <a:defRPr sz="1500" b="1"/>
            </a:lvl3pPr>
            <a:lvl4pPr>
              <a:defRPr sz="1500" b="1"/>
            </a:lvl4pPr>
            <a:lvl5pPr>
              <a:defRPr sz="1500" b="1"/>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9" name="Espace réservé du texte 7"/>
          <p:cNvSpPr>
            <a:spLocks noGrp="1"/>
          </p:cNvSpPr>
          <p:nvPr>
            <p:ph type="body" sz="quarter" idx="17"/>
          </p:nvPr>
        </p:nvSpPr>
        <p:spPr>
          <a:xfrm>
            <a:off x="2291045" y="3152491"/>
            <a:ext cx="5667839" cy="483891"/>
          </a:xfrm>
        </p:spPr>
        <p:txBody>
          <a:bodyPr/>
          <a:lstStyle>
            <a:lvl1pPr>
              <a:defRPr sz="1500" b="0"/>
            </a:lvl1pPr>
            <a:lvl2pPr>
              <a:defRPr sz="1500" b="0"/>
            </a:lvl2pPr>
            <a:lvl3pPr>
              <a:defRPr sz="1500" b="0"/>
            </a:lvl3pPr>
            <a:lvl4pPr>
              <a:defRPr sz="1500" b="0"/>
            </a:lvl4pPr>
            <a:lvl5pPr>
              <a:defRPr sz="1500" b="0"/>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1" name="Espace réservé du texte 10"/>
          <p:cNvSpPr>
            <a:spLocks noGrp="1"/>
          </p:cNvSpPr>
          <p:nvPr>
            <p:ph type="body" sz="quarter" idx="18"/>
          </p:nvPr>
        </p:nvSpPr>
        <p:spPr>
          <a:xfrm>
            <a:off x="217440" y="2184711"/>
            <a:ext cx="1658880" cy="4078508"/>
          </a:xfrm>
        </p:spPr>
        <p:txBody>
          <a:bodyPr/>
          <a:lstStyle>
            <a:lvl1pPr marL="0" indent="0">
              <a:spcBef>
                <a:spcPts val="0"/>
              </a:spcBef>
              <a:spcAft>
                <a:spcPts val="0"/>
              </a:spcAft>
              <a:buFontTx/>
              <a:buNone/>
              <a:defRPr sz="1300" b="1">
                <a:solidFill>
                  <a:srgbClr val="7AB51D"/>
                </a:solidFill>
              </a:defRPr>
            </a:lvl1pPr>
            <a:lvl2pPr marL="0" indent="0">
              <a:spcBef>
                <a:spcPts val="0"/>
              </a:spcBef>
              <a:spcAft>
                <a:spcPts val="0"/>
              </a:spcAft>
              <a:buFontTx/>
              <a:buNone/>
              <a:defRPr sz="1300" b="1">
                <a:solidFill>
                  <a:srgbClr val="7AB51D"/>
                </a:solidFill>
              </a:defRPr>
            </a:lvl2pPr>
            <a:lvl3pPr marL="0" indent="0">
              <a:spcBef>
                <a:spcPts val="0"/>
              </a:spcBef>
              <a:spcAft>
                <a:spcPts val="0"/>
              </a:spcAft>
              <a:buFontTx/>
              <a:buNone/>
              <a:defRPr sz="1300" b="1">
                <a:solidFill>
                  <a:srgbClr val="7AB51D"/>
                </a:solidFill>
              </a:defRPr>
            </a:lvl3pPr>
            <a:lvl4pPr marL="0" indent="0">
              <a:spcBef>
                <a:spcPts val="0"/>
              </a:spcBef>
              <a:spcAft>
                <a:spcPts val="0"/>
              </a:spcAft>
              <a:buFontTx/>
              <a:buNone/>
              <a:defRPr sz="1300" b="1">
                <a:solidFill>
                  <a:srgbClr val="7AB51D"/>
                </a:solidFill>
              </a:defRPr>
            </a:lvl4pPr>
            <a:lvl5pPr marL="0" indent="0">
              <a:spcBef>
                <a:spcPts val="0"/>
              </a:spcBef>
              <a:spcAft>
                <a:spcPts val="0"/>
              </a:spcAft>
              <a:buFontTx/>
              <a:buNone/>
              <a:defRPr sz="1300" b="1">
                <a:solidFill>
                  <a:srgbClr val="7AB51D"/>
                </a:solidFill>
              </a:defRPr>
            </a:lvl5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7" name="Espace réservé du numéro de diapositive 5"/>
          <p:cNvSpPr>
            <a:spLocks noGrp="1"/>
          </p:cNvSpPr>
          <p:nvPr>
            <p:ph type="sldNum" sz="quarter" idx="19"/>
          </p:nvPr>
        </p:nvSpPr>
        <p:spPr/>
        <p:txBody>
          <a:bodyPr/>
          <a:lstStyle>
            <a:lvl1pPr>
              <a:defRPr/>
            </a:lvl1pPr>
          </a:lstStyle>
          <a:p>
            <a:pPr>
              <a:defRPr/>
            </a:pPr>
            <a:fld id="{28337D7C-EB1F-42E3-9F76-5703306B95A2}" type="slidenum">
              <a:rPr lang="fr-FR"/>
              <a:pPr>
                <a:defRPr/>
              </a:pPr>
              <a:t>‹N°›</a:t>
            </a:fld>
            <a:endParaRPr lang="fr-FR"/>
          </a:p>
        </p:txBody>
      </p:sp>
      <p:sp>
        <p:nvSpPr>
          <p:cNvPr id="10" name="Espace réservé du pied de page 28"/>
          <p:cNvSpPr>
            <a:spLocks noGrp="1"/>
          </p:cNvSpPr>
          <p:nvPr>
            <p:ph type="ftr" sz="quarter" idx="20"/>
          </p:nvPr>
        </p:nvSpPr>
        <p:spPr/>
        <p:txBody>
          <a:bodyPr/>
          <a:lstStyle>
            <a:lvl1pPr>
              <a:defRPr/>
            </a:lvl1pPr>
          </a:lstStyle>
          <a:p>
            <a:pPr>
              <a:defRPr/>
            </a:pPr>
            <a:r>
              <a:rPr lang="fr-FR"/>
              <a:t>Fédération CFTC Métallurgie / 23 avril 2018</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8" name="Espace réservé du texte 14"/>
          <p:cNvSpPr>
            <a:spLocks noGrp="1"/>
          </p:cNvSpPr>
          <p:nvPr>
            <p:ph type="body" sz="quarter" idx="12"/>
          </p:nvPr>
        </p:nvSpPr>
        <p:spPr>
          <a:xfrm>
            <a:off x="2291040" y="2184711"/>
            <a:ext cx="5667840" cy="414764"/>
          </a:xfrm>
        </p:spPr>
        <p:txBody>
          <a:bodyPr>
            <a:noAutofit/>
          </a:bodyPr>
          <a:lstStyle>
            <a:lvl1pPr>
              <a:defRPr sz="2000"/>
            </a:lvl1pPr>
            <a:lvl2pPr>
              <a:defRPr sz="2000"/>
            </a:lvl2pPr>
            <a:lvl3pPr>
              <a:defRPr sz="2000"/>
            </a:lvl3pPr>
            <a:lvl4pPr>
              <a:defRPr sz="2000"/>
            </a:lvl4pPr>
            <a:lvl5pPr marL="326454">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9" name="Espace réservé du texte 7"/>
          <p:cNvSpPr>
            <a:spLocks noGrp="1"/>
          </p:cNvSpPr>
          <p:nvPr>
            <p:ph type="body" sz="quarter" idx="16"/>
          </p:nvPr>
        </p:nvSpPr>
        <p:spPr>
          <a:xfrm>
            <a:off x="2291045" y="2806854"/>
            <a:ext cx="5667839" cy="345636"/>
          </a:xfrm>
        </p:spPr>
        <p:txBody>
          <a:bodyPr/>
          <a:lstStyle>
            <a:lvl1pPr>
              <a:defRPr sz="1500" b="1"/>
            </a:lvl1pPr>
            <a:lvl2pPr>
              <a:defRPr sz="1500" b="1"/>
            </a:lvl2pPr>
            <a:lvl3pPr>
              <a:defRPr sz="1500" b="1"/>
            </a:lvl3pPr>
            <a:lvl4pPr>
              <a:defRPr sz="1500" b="1"/>
            </a:lvl4pPr>
            <a:lvl5pPr>
              <a:defRPr sz="1500" b="1"/>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1" name="Espace réservé du texte 7"/>
          <p:cNvSpPr>
            <a:spLocks noGrp="1"/>
          </p:cNvSpPr>
          <p:nvPr>
            <p:ph type="body" sz="quarter" idx="17"/>
          </p:nvPr>
        </p:nvSpPr>
        <p:spPr>
          <a:xfrm>
            <a:off x="2291045" y="3152491"/>
            <a:ext cx="5667839" cy="2972472"/>
          </a:xfrm>
        </p:spPr>
        <p:txBody>
          <a:bodyPr/>
          <a:lstStyle>
            <a:lvl1pPr>
              <a:defRPr sz="1500" b="0"/>
            </a:lvl1pPr>
            <a:lvl2pPr>
              <a:defRPr sz="1500" b="0"/>
            </a:lvl2pPr>
            <a:lvl3pPr>
              <a:defRPr sz="1500" b="0"/>
            </a:lvl3pPr>
            <a:lvl4pPr>
              <a:defRPr sz="1500" b="0"/>
            </a:lvl4pPr>
            <a:lvl5pPr>
              <a:defRPr sz="1500" b="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2" name="Espace réservé du texte 10"/>
          <p:cNvSpPr>
            <a:spLocks noGrp="1"/>
          </p:cNvSpPr>
          <p:nvPr>
            <p:ph type="body" sz="quarter" idx="18"/>
          </p:nvPr>
        </p:nvSpPr>
        <p:spPr>
          <a:xfrm>
            <a:off x="3" y="2184714"/>
            <a:ext cx="1876320" cy="3940253"/>
          </a:xfrm>
          <a:solidFill>
            <a:srgbClr val="7AB51D">
              <a:alpha val="50000"/>
            </a:srgbClr>
          </a:solidFill>
        </p:spPr>
        <p:txBody>
          <a:bodyPr lIns="163227" tIns="163227" rIns="163227" bIns="163227"/>
          <a:lstStyle>
            <a:lvl1pPr marL="163227" indent="0">
              <a:spcBef>
                <a:spcPts val="0"/>
              </a:spcBef>
              <a:spcAft>
                <a:spcPts val="0"/>
              </a:spcAft>
              <a:buFontTx/>
              <a:buNone/>
              <a:defRPr sz="1300" b="1">
                <a:solidFill>
                  <a:srgbClr val="7AB51D"/>
                </a:solidFill>
              </a:defRPr>
            </a:lvl1pPr>
            <a:lvl2pPr marL="163227" indent="0">
              <a:spcBef>
                <a:spcPts val="0"/>
              </a:spcBef>
              <a:spcAft>
                <a:spcPts val="0"/>
              </a:spcAft>
              <a:buFontTx/>
              <a:buNone/>
              <a:defRPr sz="1300" b="1">
                <a:solidFill>
                  <a:srgbClr val="7AB51D"/>
                </a:solidFill>
              </a:defRPr>
            </a:lvl2pPr>
            <a:lvl3pPr marL="163227" indent="0">
              <a:spcBef>
                <a:spcPts val="0"/>
              </a:spcBef>
              <a:spcAft>
                <a:spcPts val="0"/>
              </a:spcAft>
              <a:buFontTx/>
              <a:buNone/>
              <a:defRPr sz="1300" b="1">
                <a:solidFill>
                  <a:srgbClr val="7AB51D"/>
                </a:solidFill>
              </a:defRPr>
            </a:lvl3pPr>
            <a:lvl4pPr marL="163227" indent="0">
              <a:spcBef>
                <a:spcPts val="0"/>
              </a:spcBef>
              <a:spcAft>
                <a:spcPts val="0"/>
              </a:spcAft>
              <a:buFontTx/>
              <a:buNone/>
              <a:defRPr sz="1300" b="1">
                <a:solidFill>
                  <a:srgbClr val="7AB51D"/>
                </a:solidFill>
              </a:defRPr>
            </a:lvl4pPr>
            <a:lvl5pPr marL="163227" indent="0">
              <a:spcBef>
                <a:spcPts val="0"/>
              </a:spcBef>
              <a:spcAft>
                <a:spcPts val="0"/>
              </a:spcAft>
              <a:buFontTx/>
              <a:buNone/>
              <a:defRPr sz="1300" b="1">
                <a:solidFill>
                  <a:srgbClr val="7AB51D"/>
                </a:solidFil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7" name="Espace réservé du numéro de diapositive 5"/>
          <p:cNvSpPr>
            <a:spLocks noGrp="1"/>
          </p:cNvSpPr>
          <p:nvPr>
            <p:ph type="sldNum" sz="quarter" idx="19"/>
          </p:nvPr>
        </p:nvSpPr>
        <p:spPr/>
        <p:txBody>
          <a:bodyPr/>
          <a:lstStyle>
            <a:lvl1pPr>
              <a:defRPr/>
            </a:lvl1pPr>
          </a:lstStyle>
          <a:p>
            <a:pPr>
              <a:defRPr/>
            </a:pPr>
            <a:fld id="{EF695C97-365B-4F62-9CE5-CC9BBF022E0B}" type="slidenum">
              <a:rPr lang="fr-FR"/>
              <a:pPr>
                <a:defRPr/>
              </a:pPr>
              <a:t>‹N°›</a:t>
            </a:fld>
            <a:endParaRPr lang="fr-FR"/>
          </a:p>
        </p:txBody>
      </p:sp>
      <p:sp>
        <p:nvSpPr>
          <p:cNvPr id="10" name="Espace réservé du pied de page 28"/>
          <p:cNvSpPr>
            <a:spLocks noGrp="1"/>
          </p:cNvSpPr>
          <p:nvPr>
            <p:ph type="ftr" sz="quarter" idx="20"/>
          </p:nvPr>
        </p:nvSpPr>
        <p:spPr/>
        <p:txBody>
          <a:bodyPr/>
          <a:lstStyle>
            <a:lvl1pPr>
              <a:defRPr/>
            </a:lvl1pPr>
          </a:lstStyle>
          <a:p>
            <a:pPr>
              <a:defRPr/>
            </a:pPr>
            <a:r>
              <a:rPr lang="fr-FR"/>
              <a:t>Fédération CFTC Métallurgie / 23 avril 2018</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16" name="Titre 15"/>
          <p:cNvSpPr>
            <a:spLocks noGrp="1"/>
          </p:cNvSpPr>
          <p:nvPr>
            <p:ph type="title"/>
          </p:nvPr>
        </p:nvSpPr>
        <p:spPr/>
        <p:txBody>
          <a:bodyPr/>
          <a:lstStyle/>
          <a:p>
            <a:r>
              <a:rPr lang="fr-FR" smtClean="0"/>
              <a:t>Cliquez pour modifier le style du titre</a:t>
            </a:r>
            <a:endParaRPr lang="fr-FR" dirty="0"/>
          </a:p>
        </p:txBody>
      </p:sp>
      <p:sp>
        <p:nvSpPr>
          <p:cNvPr id="18" name="Espace réservé du texte 17"/>
          <p:cNvSpPr>
            <a:spLocks noGrp="1"/>
          </p:cNvSpPr>
          <p:nvPr>
            <p:ph type="body" sz="quarter" idx="13"/>
          </p:nvPr>
        </p:nvSpPr>
        <p:spPr>
          <a:xfrm>
            <a:off x="2291040" y="4051146"/>
            <a:ext cx="6428160" cy="345636"/>
          </a:xfrm>
          <a:prstGeom prst="rect">
            <a:avLst/>
          </a:prstGeom>
        </p:spPr>
        <p:txBody>
          <a:bodyPr lIns="82945" tIns="41473" rIns="82945" bIns="41473"/>
          <a:lstStyle>
            <a:lvl1pPr marL="0" indent="0">
              <a:spcAft>
                <a:spcPts val="0"/>
              </a:spcAft>
              <a:defRPr sz="1600" b="0">
                <a:latin typeface="Arial"/>
                <a:cs typeface="Arial"/>
              </a:defRPr>
            </a:lvl1pPr>
            <a:lvl2pPr marL="0" indent="0">
              <a:spcAft>
                <a:spcPts val="0"/>
              </a:spcAft>
              <a:defRPr sz="1600" b="0">
                <a:latin typeface="Arial"/>
                <a:cs typeface="Arial"/>
              </a:defRPr>
            </a:lvl2pPr>
            <a:lvl3pPr marL="0" indent="0">
              <a:spcAft>
                <a:spcPts val="0"/>
              </a:spcAft>
              <a:defRPr sz="1600" b="0">
                <a:latin typeface="Arial"/>
                <a:cs typeface="Arial"/>
              </a:defRPr>
            </a:lvl3pPr>
            <a:lvl4pPr marL="0" indent="0">
              <a:spcAft>
                <a:spcPts val="0"/>
              </a:spcAft>
              <a:defRPr sz="1600" b="0">
                <a:latin typeface="Arial"/>
                <a:cs typeface="Arial"/>
              </a:defRPr>
            </a:lvl4pPr>
            <a:lvl5pPr marL="0" indent="0">
              <a:spcAft>
                <a:spcPts val="0"/>
              </a:spcAft>
              <a:defRPr sz="1600" b="0">
                <a:latin typeface="Arial"/>
                <a:cs typeface="Aria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20" name="Espace réservé du texte 19"/>
          <p:cNvSpPr>
            <a:spLocks noGrp="1"/>
          </p:cNvSpPr>
          <p:nvPr>
            <p:ph type="body" sz="quarter" idx="14"/>
          </p:nvPr>
        </p:nvSpPr>
        <p:spPr>
          <a:xfrm>
            <a:off x="2291040" y="4811546"/>
            <a:ext cx="6428160" cy="760399"/>
          </a:xfrm>
          <a:prstGeom prst="rect">
            <a:avLst/>
          </a:prstGeom>
        </p:spPr>
        <p:txBody>
          <a:bodyPr lIns="82945" tIns="41473" rIns="82945" bIns="41473"/>
          <a:lstStyle>
            <a:lvl1pPr marL="0" indent="0">
              <a:spcAft>
                <a:spcPts val="0"/>
              </a:spcAft>
              <a:defRPr sz="1400" b="0">
                <a:latin typeface="Arial"/>
                <a:cs typeface="Arial"/>
              </a:defRPr>
            </a:lvl1pPr>
            <a:lvl2pPr marL="0" indent="0">
              <a:spcAft>
                <a:spcPts val="0"/>
              </a:spcAft>
              <a:defRPr sz="1400" b="0">
                <a:latin typeface="Arial"/>
                <a:cs typeface="Arial"/>
              </a:defRPr>
            </a:lvl2pPr>
            <a:lvl3pPr marL="0" indent="0">
              <a:spcAft>
                <a:spcPts val="0"/>
              </a:spcAft>
              <a:defRPr sz="1400" b="0">
                <a:latin typeface="Arial"/>
                <a:cs typeface="Arial"/>
              </a:defRPr>
            </a:lvl3pPr>
            <a:lvl4pPr marL="0" indent="0">
              <a:spcAft>
                <a:spcPts val="0"/>
              </a:spcAft>
              <a:defRPr sz="1400" b="0">
                <a:latin typeface="Arial"/>
                <a:cs typeface="Arial"/>
              </a:defRPr>
            </a:lvl4pPr>
            <a:lvl5pPr marL="0" indent="0">
              <a:spcAft>
                <a:spcPts val="0"/>
              </a:spcAft>
              <a:defRPr sz="1400" b="0">
                <a:latin typeface="Arial"/>
                <a:cs typeface="Aria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5" name="Espace réservé du pied de page 28"/>
          <p:cNvSpPr>
            <a:spLocks noGrp="1"/>
          </p:cNvSpPr>
          <p:nvPr>
            <p:ph type="ftr" sz="quarter" idx="15"/>
          </p:nvPr>
        </p:nvSpPr>
        <p:spPr>
          <a:xfrm>
            <a:off x="2290763" y="6194425"/>
            <a:ext cx="2963862" cy="317500"/>
          </a:xfrm>
        </p:spPr>
        <p:txBody>
          <a:bodyPr/>
          <a:lstStyle>
            <a:lvl1pPr algn="l">
              <a:defRPr sz="1400" b="1" smtClean="0">
                <a:solidFill>
                  <a:srgbClr val="FFFFFF"/>
                </a:solidFill>
              </a:defRPr>
            </a:lvl1pPr>
          </a:lstStyle>
          <a:p>
            <a:pPr>
              <a:defRPr/>
            </a:pPr>
            <a:r>
              <a:rPr lang="fr-FR"/>
              <a:t>Fédération CFTC Métallurgie / 23 avril 2018</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rot="16200000">
            <a:off x="2750330" y="250009"/>
            <a:ext cx="3643339" cy="7429552"/>
          </a:xfrm>
        </p:spPr>
        <p:txBody>
          <a:bodyPr vert="eaVert"/>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Espace réservé du pied de page 4"/>
          <p:cNvSpPr>
            <a:spLocks noGrp="1"/>
          </p:cNvSpPr>
          <p:nvPr>
            <p:ph type="ftr" sz="quarter" idx="11"/>
          </p:nvPr>
        </p:nvSpPr>
        <p:spPr/>
        <p:txBody>
          <a:bodyPr/>
          <a:lstStyle>
            <a:lvl1pPr>
              <a:defRPr smtClean="0"/>
            </a:lvl1pPr>
          </a:lstStyle>
          <a:p>
            <a:pPr>
              <a:defRPr/>
            </a:pPr>
            <a:r>
              <a:rPr lang="fr-FR"/>
              <a:t>Fédération CFTC Métallurgie / 23 avril 2018</a:t>
            </a:r>
          </a:p>
        </p:txBody>
      </p:sp>
      <p:sp>
        <p:nvSpPr>
          <p:cNvPr id="6" name="Espace réservé du numéro de diapositive 5"/>
          <p:cNvSpPr>
            <a:spLocks noGrp="1"/>
          </p:cNvSpPr>
          <p:nvPr>
            <p:ph type="sldNum" sz="quarter" idx="12"/>
          </p:nvPr>
        </p:nvSpPr>
        <p:spPr/>
        <p:txBody>
          <a:bodyPr/>
          <a:lstStyle>
            <a:lvl1pPr>
              <a:defRPr/>
            </a:lvl1pPr>
          </a:lstStyle>
          <a:p>
            <a:pPr>
              <a:defRPr/>
            </a:pPr>
            <a:fld id="{08B42248-F87D-4DDE-ABEC-457738FA8917}"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AutoShape 1"/>
          <p:cNvSpPr>
            <a:spLocks noChangeArrowheads="1"/>
          </p:cNvSpPr>
          <p:nvPr/>
        </p:nvSpPr>
        <p:spPr bwMode="auto">
          <a:xfrm>
            <a:off x="0" y="3101975"/>
            <a:ext cx="9144000" cy="3756025"/>
          </a:xfrm>
          <a:prstGeom prst="roundRect">
            <a:avLst>
              <a:gd name="adj" fmla="val 37"/>
            </a:avLst>
          </a:prstGeom>
          <a:solidFill>
            <a:srgbClr val="0071B9"/>
          </a:solidFill>
          <a:ln w="9525">
            <a:noFill/>
            <a:round/>
            <a:headEnd/>
            <a:tailEnd/>
          </a:ln>
        </p:spPr>
        <p:txBody>
          <a:bodyPr wrap="none" lIns="82945" tIns="41473" rIns="82945" bIns="41473" anchor="ctr"/>
          <a:lstStyle/>
          <a:p>
            <a:pPr>
              <a:buFont typeface="Times New Roman" pitchFamily="18" charset="0"/>
              <a:buNone/>
              <a:defRPr/>
            </a:pPr>
            <a:endParaRPr lang="fr-FR"/>
          </a:p>
        </p:txBody>
      </p:sp>
      <p:sp>
        <p:nvSpPr>
          <p:cNvPr id="1027" name="AutoShape 2"/>
          <p:cNvSpPr>
            <a:spLocks noChangeArrowheads="1"/>
          </p:cNvSpPr>
          <p:nvPr/>
        </p:nvSpPr>
        <p:spPr bwMode="auto">
          <a:xfrm>
            <a:off x="0" y="2940050"/>
            <a:ext cx="9144000" cy="161925"/>
          </a:xfrm>
          <a:prstGeom prst="roundRect">
            <a:avLst>
              <a:gd name="adj" fmla="val 889"/>
            </a:avLst>
          </a:prstGeom>
          <a:solidFill>
            <a:schemeClr val="bg1">
              <a:lumMod val="75000"/>
            </a:schemeClr>
          </a:solidFill>
          <a:ln w="9525">
            <a:solidFill>
              <a:schemeClr val="bg1">
                <a:lumMod val="75000"/>
              </a:schemeClr>
            </a:solidFill>
            <a:round/>
            <a:headEnd/>
            <a:tailEnd/>
          </a:ln>
        </p:spPr>
        <p:txBody>
          <a:bodyPr wrap="none" lIns="82945" tIns="41473" rIns="82945" bIns="41473" anchor="ctr"/>
          <a:lstStyle/>
          <a:p>
            <a:pPr>
              <a:buFont typeface="Times New Roman" pitchFamily="18" charset="0"/>
              <a:buNone/>
              <a:defRPr/>
            </a:pPr>
            <a:endParaRPr lang="fr-FR"/>
          </a:p>
        </p:txBody>
      </p:sp>
      <p:sp>
        <p:nvSpPr>
          <p:cNvPr id="1028" name="Line 3"/>
          <p:cNvSpPr>
            <a:spLocks noChangeShapeType="1"/>
          </p:cNvSpPr>
          <p:nvPr/>
        </p:nvSpPr>
        <p:spPr bwMode="auto">
          <a:xfrm>
            <a:off x="0" y="3101975"/>
            <a:ext cx="9144000" cy="1588"/>
          </a:xfrm>
          <a:prstGeom prst="line">
            <a:avLst/>
          </a:prstGeom>
          <a:noFill/>
          <a:ln w="9360">
            <a:solidFill>
              <a:srgbClr val="FFFFFF"/>
            </a:solidFill>
            <a:round/>
            <a:headEnd/>
            <a:tailEnd/>
          </a:ln>
        </p:spPr>
        <p:txBody>
          <a:bodyPr lIns="82945" tIns="41473" rIns="82945" bIns="41473"/>
          <a:lstStyle/>
          <a:p>
            <a:pPr>
              <a:defRPr/>
            </a:pPr>
            <a:endParaRPr lang="fr-FR"/>
          </a:p>
        </p:txBody>
      </p:sp>
      <p:sp>
        <p:nvSpPr>
          <p:cNvPr id="1030" name="AutoShape 6"/>
          <p:cNvSpPr>
            <a:spLocks noChangeArrowheads="1"/>
          </p:cNvSpPr>
          <p:nvPr/>
        </p:nvSpPr>
        <p:spPr bwMode="auto">
          <a:xfrm>
            <a:off x="6858000" y="3175"/>
            <a:ext cx="2284413" cy="327025"/>
          </a:xfrm>
          <a:prstGeom prst="roundRect">
            <a:avLst>
              <a:gd name="adj" fmla="val 60"/>
            </a:avLst>
          </a:prstGeom>
          <a:solidFill>
            <a:schemeClr val="bg1">
              <a:lumMod val="75000"/>
            </a:schemeClr>
          </a:solidFill>
          <a:ln w="10795">
            <a:solidFill>
              <a:schemeClr val="bg1">
                <a:lumMod val="75000"/>
              </a:schemeClr>
            </a:solidFill>
            <a:round/>
            <a:headEnd/>
            <a:tailEnd/>
          </a:ln>
        </p:spPr>
        <p:txBody>
          <a:bodyPr wrap="none" lIns="82945" tIns="41473" rIns="82945" bIns="41473" anchor="ctr"/>
          <a:lstStyle/>
          <a:p>
            <a:pPr>
              <a:buFont typeface="Times New Roman" pitchFamily="18" charset="0"/>
              <a:buNone/>
              <a:defRPr/>
            </a:pPr>
            <a:endParaRPr lang="fr-FR"/>
          </a:p>
        </p:txBody>
      </p:sp>
      <p:sp>
        <p:nvSpPr>
          <p:cNvPr id="30" name="Espace réservé du pied de page 29"/>
          <p:cNvSpPr>
            <a:spLocks noGrp="1"/>
          </p:cNvSpPr>
          <p:nvPr>
            <p:ph type="ftr" sz="quarter" idx="3"/>
          </p:nvPr>
        </p:nvSpPr>
        <p:spPr>
          <a:xfrm>
            <a:off x="2286000" y="6205538"/>
            <a:ext cx="3584575" cy="365125"/>
          </a:xfrm>
          <a:prstGeom prst="rect">
            <a:avLst/>
          </a:prstGeom>
        </p:spPr>
        <p:txBody>
          <a:bodyPr vert="horz" lIns="82945" tIns="41473" rIns="82945" bIns="41473" rtlCol="0" anchor="t"/>
          <a:lstStyle>
            <a:lvl1pPr algn="l">
              <a:buFont typeface="Times New Roman" pitchFamily="-65" charset="0"/>
              <a:buNone/>
              <a:defRPr sz="1400" smtClean="0">
                <a:solidFill>
                  <a:schemeClr val="bg1"/>
                </a:solidFill>
                <a:latin typeface="Arial" pitchFamily="-65" charset="0"/>
                <a:ea typeface="+mn-ea"/>
              </a:defRPr>
            </a:lvl1pPr>
          </a:lstStyle>
          <a:p>
            <a:pPr>
              <a:defRPr/>
            </a:pPr>
            <a:r>
              <a:rPr lang="fr-FR"/>
              <a:t>Fédération CFTC Métallurgie / 23 avril 2018</a:t>
            </a:r>
          </a:p>
        </p:txBody>
      </p:sp>
      <p:sp>
        <p:nvSpPr>
          <p:cNvPr id="1031" name="Espace réservé du titre 12"/>
          <p:cNvSpPr>
            <a:spLocks noGrp="1"/>
          </p:cNvSpPr>
          <p:nvPr>
            <p:ph type="title"/>
          </p:nvPr>
        </p:nvSpPr>
        <p:spPr bwMode="auto">
          <a:xfrm>
            <a:off x="2290763" y="3429000"/>
            <a:ext cx="6432550" cy="1000125"/>
          </a:xfrm>
          <a:prstGeom prst="rect">
            <a:avLst/>
          </a:prstGeom>
          <a:noFill/>
          <a:ln w="9525">
            <a:noFill/>
            <a:miter lim="800000"/>
            <a:headEnd/>
            <a:tailEnd/>
          </a:ln>
        </p:spPr>
        <p:txBody>
          <a:bodyPr vert="horz" wrap="square" lIns="82945" tIns="41473" rIns="82945" bIns="41473" numCol="1" anchor="t" anchorCtr="0" compatLnSpc="1">
            <a:prstTxWarp prst="textNoShape">
              <a:avLst/>
            </a:prstTxWarp>
          </a:bodyPr>
          <a:lstStyle/>
          <a:p>
            <a:pPr lvl="0"/>
            <a:endParaRPr lang="fr-FR" smtClean="0"/>
          </a:p>
        </p:txBody>
      </p:sp>
      <p:pic>
        <p:nvPicPr>
          <p:cNvPr id="1032" name="Image 9" descr="Logo fédération.JPG"/>
          <p:cNvPicPr>
            <a:picLocks noChangeAspect="1"/>
          </p:cNvPicPr>
          <p:nvPr userDrawn="1"/>
        </p:nvPicPr>
        <p:blipFill>
          <a:blip r:embed="rId5" cstate="print"/>
          <a:srcRect/>
          <a:stretch>
            <a:fillRect/>
          </a:stretch>
        </p:blipFill>
        <p:spPr bwMode="auto">
          <a:xfrm>
            <a:off x="0" y="214313"/>
            <a:ext cx="941388" cy="25003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3" r:id="rId1"/>
    <p:sldLayoutId id="2147484194" r:id="rId2"/>
    <p:sldLayoutId id="2147484195" r:id="rId3"/>
  </p:sldLayoutIdLst>
  <p:hf sldNum="0" hdr="0" dt="0"/>
  <p:txStyles>
    <p:titleStyle>
      <a:lvl1pPr algn="l" defTabSz="406400" rtl="0" eaLnBrk="0" fontAlgn="base" hangingPunct="0">
        <a:lnSpc>
          <a:spcPct val="96000"/>
        </a:lnSpc>
        <a:spcBef>
          <a:spcPct val="0"/>
        </a:spcBef>
        <a:spcAft>
          <a:spcPct val="0"/>
        </a:spcAft>
        <a:buClr>
          <a:srgbClr val="000000"/>
        </a:buClr>
        <a:buSzPct val="100000"/>
        <a:buFont typeface="Times New Roman" pitchFamily="18" charset="0"/>
        <a:defRPr sz="2900" b="1">
          <a:solidFill>
            <a:srgbClr val="FFFFFF"/>
          </a:solidFill>
          <a:latin typeface="Arial (Titres)"/>
          <a:ea typeface="+mj-ea"/>
          <a:cs typeface="Arial (Titres)"/>
        </a:defRPr>
      </a:lvl1pPr>
      <a:lvl2pPr algn="l" defTabSz="406400" rtl="0" eaLnBrk="0" fontAlgn="base" hangingPunct="0">
        <a:lnSpc>
          <a:spcPct val="96000"/>
        </a:lnSpc>
        <a:spcBef>
          <a:spcPct val="0"/>
        </a:spcBef>
        <a:spcAft>
          <a:spcPct val="0"/>
        </a:spcAft>
        <a:buClr>
          <a:srgbClr val="000000"/>
        </a:buClr>
        <a:buSzPct val="100000"/>
        <a:buFont typeface="Times New Roman" pitchFamily="18" charset="0"/>
        <a:defRPr sz="2900" b="1">
          <a:solidFill>
            <a:srgbClr val="FFFFFF"/>
          </a:solidFill>
          <a:latin typeface="Arial (Titres)" charset="0"/>
          <a:ea typeface="MS Gothic" charset="-128"/>
          <a:cs typeface="Arial (Titres)" charset="0"/>
        </a:defRPr>
      </a:lvl2pPr>
      <a:lvl3pPr algn="l" defTabSz="406400" rtl="0" eaLnBrk="0" fontAlgn="base" hangingPunct="0">
        <a:lnSpc>
          <a:spcPct val="96000"/>
        </a:lnSpc>
        <a:spcBef>
          <a:spcPct val="0"/>
        </a:spcBef>
        <a:spcAft>
          <a:spcPct val="0"/>
        </a:spcAft>
        <a:buClr>
          <a:srgbClr val="000000"/>
        </a:buClr>
        <a:buSzPct val="100000"/>
        <a:buFont typeface="Times New Roman" pitchFamily="18" charset="0"/>
        <a:defRPr sz="2900" b="1">
          <a:solidFill>
            <a:srgbClr val="FFFFFF"/>
          </a:solidFill>
          <a:latin typeface="Arial (Titres)" charset="0"/>
          <a:ea typeface="MS Gothic" charset="-128"/>
          <a:cs typeface="Arial (Titres)" charset="0"/>
        </a:defRPr>
      </a:lvl3pPr>
      <a:lvl4pPr algn="l" defTabSz="406400" rtl="0" eaLnBrk="0" fontAlgn="base" hangingPunct="0">
        <a:lnSpc>
          <a:spcPct val="96000"/>
        </a:lnSpc>
        <a:spcBef>
          <a:spcPct val="0"/>
        </a:spcBef>
        <a:spcAft>
          <a:spcPct val="0"/>
        </a:spcAft>
        <a:buClr>
          <a:srgbClr val="000000"/>
        </a:buClr>
        <a:buSzPct val="100000"/>
        <a:buFont typeface="Times New Roman" pitchFamily="18" charset="0"/>
        <a:defRPr sz="2900" b="1">
          <a:solidFill>
            <a:srgbClr val="FFFFFF"/>
          </a:solidFill>
          <a:latin typeface="Arial (Titres)" charset="0"/>
          <a:ea typeface="MS Gothic" charset="-128"/>
          <a:cs typeface="Arial (Titres)" charset="0"/>
        </a:defRPr>
      </a:lvl4pPr>
      <a:lvl5pPr algn="l" defTabSz="406400" rtl="0" eaLnBrk="0" fontAlgn="base" hangingPunct="0">
        <a:lnSpc>
          <a:spcPct val="96000"/>
        </a:lnSpc>
        <a:spcBef>
          <a:spcPct val="0"/>
        </a:spcBef>
        <a:spcAft>
          <a:spcPct val="0"/>
        </a:spcAft>
        <a:buClr>
          <a:srgbClr val="000000"/>
        </a:buClr>
        <a:buSzPct val="100000"/>
        <a:buFont typeface="Times New Roman" pitchFamily="18" charset="0"/>
        <a:defRPr sz="2900" b="1">
          <a:solidFill>
            <a:srgbClr val="FFFFFF"/>
          </a:solidFill>
          <a:latin typeface="Arial (Titres)" charset="0"/>
          <a:ea typeface="MS Gothic" charset="-128"/>
          <a:cs typeface="Arial (Titres)" charset="0"/>
        </a:defRPr>
      </a:lvl5pPr>
      <a:lvl6pPr marL="2280994" indent="-207363" algn="ctr" defTabSz="407526" rtl="0" eaLnBrk="1" fontAlgn="base" hangingPunct="1">
        <a:lnSpc>
          <a:spcPct val="96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128"/>
        </a:defRPr>
      </a:lvl6pPr>
      <a:lvl7pPr marL="2695720" indent="-207363" algn="ctr" defTabSz="407526" rtl="0" eaLnBrk="1" fontAlgn="base" hangingPunct="1">
        <a:lnSpc>
          <a:spcPct val="96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128"/>
        </a:defRPr>
      </a:lvl7pPr>
      <a:lvl8pPr marL="3110446" indent="-207363" algn="ctr" defTabSz="407526" rtl="0" eaLnBrk="1" fontAlgn="base" hangingPunct="1">
        <a:lnSpc>
          <a:spcPct val="96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128"/>
        </a:defRPr>
      </a:lvl8pPr>
      <a:lvl9pPr marL="3525172" indent="-207363" algn="ctr" defTabSz="407526" rtl="0" eaLnBrk="1" fontAlgn="base" hangingPunct="1">
        <a:lnSpc>
          <a:spcPct val="96000"/>
        </a:lnSpc>
        <a:spcBef>
          <a:spcPct val="0"/>
        </a:spcBef>
        <a:spcAft>
          <a:spcPct val="0"/>
        </a:spcAft>
        <a:buClr>
          <a:srgbClr val="000000"/>
        </a:buClr>
        <a:buSzPct val="100000"/>
        <a:buFont typeface="Times New Roman" pitchFamily="16" charset="0"/>
        <a:defRPr sz="4000">
          <a:solidFill>
            <a:srgbClr val="000000"/>
          </a:solidFill>
          <a:latin typeface="Arial" charset="0"/>
          <a:ea typeface="MS Gothic" charset="-128"/>
        </a:defRPr>
      </a:lvl9pPr>
    </p:titleStyle>
    <p:bodyStyle>
      <a:lvl1pPr marL="309563" indent="-620713" algn="l" defTabSz="406400" rtl="0" eaLnBrk="0" fontAlgn="base" hangingPunct="0">
        <a:lnSpc>
          <a:spcPct val="96000"/>
        </a:lnSpc>
        <a:spcBef>
          <a:spcPct val="0"/>
        </a:spcBef>
        <a:spcAft>
          <a:spcPct val="0"/>
        </a:spcAft>
        <a:buClr>
          <a:srgbClr val="000000"/>
        </a:buClr>
        <a:buSzPct val="100000"/>
        <a:buFont typeface="Times New Roman" pitchFamily="18" charset="0"/>
        <a:buChar char="•"/>
        <a:defRPr sz="2900" b="1">
          <a:solidFill>
            <a:schemeClr val="bg1"/>
          </a:solidFill>
          <a:latin typeface="Arial"/>
          <a:ea typeface="+mn-ea"/>
          <a:cs typeface="Arial"/>
        </a:defRPr>
      </a:lvl1pPr>
      <a:lvl2pPr marL="673100" indent="-931863" algn="l" defTabSz="406400" rtl="0" eaLnBrk="0" fontAlgn="base" hangingPunct="0">
        <a:lnSpc>
          <a:spcPct val="96000"/>
        </a:lnSpc>
        <a:spcBef>
          <a:spcPct val="0"/>
        </a:spcBef>
        <a:spcAft>
          <a:spcPct val="0"/>
        </a:spcAft>
        <a:buClr>
          <a:srgbClr val="000000"/>
        </a:buClr>
        <a:buSzPct val="100000"/>
        <a:buFont typeface="Times New Roman" pitchFamily="18" charset="0"/>
        <a:buChar char="–"/>
        <a:defRPr sz="2800">
          <a:solidFill>
            <a:srgbClr val="FFFFFF"/>
          </a:solidFill>
          <a:latin typeface="+mn-lt"/>
          <a:ea typeface="+mn-ea"/>
          <a:cs typeface="MS Gothic" charset="-128"/>
        </a:defRPr>
      </a:lvl2pPr>
      <a:lvl3pPr marL="1036638" indent="-206375" algn="l" defTabSz="406400" rtl="0" eaLnBrk="0" fontAlgn="base" hangingPunct="0">
        <a:lnSpc>
          <a:spcPct val="96000"/>
        </a:lnSpc>
        <a:spcBef>
          <a:spcPct val="0"/>
        </a:spcBef>
        <a:spcAft>
          <a:spcPts val="775"/>
        </a:spcAft>
        <a:buClr>
          <a:srgbClr val="000000"/>
        </a:buClr>
        <a:buSzPct val="100000"/>
        <a:buFont typeface="Times New Roman" pitchFamily="18" charset="0"/>
        <a:buChar char="•"/>
        <a:defRPr sz="1300">
          <a:solidFill>
            <a:schemeClr val="bg1"/>
          </a:solidFill>
          <a:latin typeface="+mn-lt"/>
          <a:ea typeface="+mn-ea"/>
          <a:cs typeface="MS Gothic" charset="-128"/>
        </a:defRPr>
      </a:lvl3pPr>
      <a:lvl4pPr marL="1450975" indent="-206375" algn="l" defTabSz="406400" rtl="0" eaLnBrk="0" fontAlgn="base" hangingPunct="0">
        <a:lnSpc>
          <a:spcPct val="96000"/>
        </a:lnSpc>
        <a:spcBef>
          <a:spcPct val="0"/>
        </a:spcBef>
        <a:spcAft>
          <a:spcPts val="525"/>
        </a:spcAft>
        <a:buClr>
          <a:srgbClr val="000000"/>
        </a:buClr>
        <a:buSzPct val="100000"/>
        <a:buFont typeface="Times New Roman" pitchFamily="18" charset="0"/>
        <a:buChar char="–"/>
        <a:defRPr sz="1300">
          <a:solidFill>
            <a:schemeClr val="bg1"/>
          </a:solidFill>
          <a:latin typeface="+mn-lt"/>
          <a:ea typeface="+mn-ea"/>
          <a:cs typeface="MS Gothic" charset="-128"/>
        </a:defRPr>
      </a:lvl4pPr>
      <a:lvl5pPr marL="1865313" indent="-206375" algn="l" defTabSz="406400" rtl="0" eaLnBrk="0" fontAlgn="base" hangingPunct="0">
        <a:lnSpc>
          <a:spcPct val="96000"/>
        </a:lnSpc>
        <a:spcBef>
          <a:spcPct val="0"/>
        </a:spcBef>
        <a:spcAft>
          <a:spcPts val="263"/>
        </a:spcAft>
        <a:buClr>
          <a:srgbClr val="000000"/>
        </a:buClr>
        <a:buSzPct val="100000"/>
        <a:buFont typeface="Times New Roman" pitchFamily="18" charset="0"/>
        <a:buChar char="»"/>
        <a:defRPr sz="1300">
          <a:solidFill>
            <a:schemeClr val="bg1"/>
          </a:solidFill>
          <a:latin typeface="+mn-lt"/>
          <a:ea typeface="+mn-ea"/>
          <a:cs typeface="MS Gothic" charset="-128"/>
        </a:defRPr>
      </a:lvl5pPr>
      <a:lvl6pPr marL="2280994" indent="-207363" algn="l" defTabSz="407526" rtl="0" eaLnBrk="1" fontAlgn="base" hangingPunct="1">
        <a:lnSpc>
          <a:spcPct val="96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6pPr>
      <a:lvl7pPr marL="2695720" indent="-207363" algn="l" defTabSz="407526" rtl="0" eaLnBrk="1" fontAlgn="base" hangingPunct="1">
        <a:lnSpc>
          <a:spcPct val="96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7pPr>
      <a:lvl8pPr marL="3110446" indent="-207363" algn="l" defTabSz="407526" rtl="0" eaLnBrk="1" fontAlgn="base" hangingPunct="1">
        <a:lnSpc>
          <a:spcPct val="96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8pPr>
      <a:lvl9pPr marL="3525172" indent="-207363" algn="l" defTabSz="407526" rtl="0" eaLnBrk="1" fontAlgn="base" hangingPunct="1">
        <a:lnSpc>
          <a:spcPct val="96000"/>
        </a:lnSpc>
        <a:spcBef>
          <a:spcPct val="0"/>
        </a:spcBef>
        <a:spcAft>
          <a:spcPts val="261"/>
        </a:spcAft>
        <a:buClr>
          <a:srgbClr val="000000"/>
        </a:buClr>
        <a:buSzPct val="100000"/>
        <a:buFont typeface="Times New Roman" pitchFamily="16" charset="0"/>
        <a:defRPr sz="1800">
          <a:solidFill>
            <a:srgbClr val="000000"/>
          </a:solidFill>
          <a:latin typeface="+mn-lt"/>
          <a:ea typeface="+mn-ea"/>
        </a:defRPr>
      </a:lvl9pPr>
    </p:bodyStyle>
    <p:otherStyle>
      <a:defPPr>
        <a:defRPr lang="fr-FR"/>
      </a:defPPr>
      <a:lvl1pPr marL="0" algn="l" defTabSz="829452" rtl="0" eaLnBrk="1" latinLnBrk="0" hangingPunct="1">
        <a:defRPr sz="1600" kern="1200">
          <a:solidFill>
            <a:schemeClr val="tx1"/>
          </a:solidFill>
          <a:latin typeface="+mn-lt"/>
          <a:ea typeface="+mn-ea"/>
          <a:cs typeface="+mn-cs"/>
        </a:defRPr>
      </a:lvl1pPr>
      <a:lvl2pPr marL="414726" algn="l" defTabSz="829452" rtl="0" eaLnBrk="1" latinLnBrk="0" hangingPunct="1">
        <a:defRPr sz="1600" kern="1200">
          <a:solidFill>
            <a:schemeClr val="tx1"/>
          </a:solidFill>
          <a:latin typeface="+mn-lt"/>
          <a:ea typeface="+mn-ea"/>
          <a:cs typeface="+mn-cs"/>
        </a:defRPr>
      </a:lvl2pPr>
      <a:lvl3pPr marL="829452" algn="l" defTabSz="829452" rtl="0" eaLnBrk="1" latinLnBrk="0" hangingPunct="1">
        <a:defRPr sz="1600" kern="1200">
          <a:solidFill>
            <a:schemeClr val="tx1"/>
          </a:solidFill>
          <a:latin typeface="+mn-lt"/>
          <a:ea typeface="+mn-ea"/>
          <a:cs typeface="+mn-cs"/>
        </a:defRPr>
      </a:lvl3pPr>
      <a:lvl4pPr marL="1244178" algn="l" defTabSz="829452" rtl="0" eaLnBrk="1" latinLnBrk="0" hangingPunct="1">
        <a:defRPr sz="1600" kern="1200">
          <a:solidFill>
            <a:schemeClr val="tx1"/>
          </a:solidFill>
          <a:latin typeface="+mn-lt"/>
          <a:ea typeface="+mn-ea"/>
          <a:cs typeface="+mn-cs"/>
        </a:defRPr>
      </a:lvl4pPr>
      <a:lvl5pPr marL="1658904" algn="l" defTabSz="829452" rtl="0" eaLnBrk="1" latinLnBrk="0" hangingPunct="1">
        <a:defRPr sz="1600" kern="1200">
          <a:solidFill>
            <a:schemeClr val="tx1"/>
          </a:solidFill>
          <a:latin typeface="+mn-lt"/>
          <a:ea typeface="+mn-ea"/>
          <a:cs typeface="+mn-cs"/>
        </a:defRPr>
      </a:lvl5pPr>
      <a:lvl6pPr marL="2073631" algn="l" defTabSz="829452" rtl="0" eaLnBrk="1" latinLnBrk="0" hangingPunct="1">
        <a:defRPr sz="1600" kern="1200">
          <a:solidFill>
            <a:schemeClr val="tx1"/>
          </a:solidFill>
          <a:latin typeface="+mn-lt"/>
          <a:ea typeface="+mn-ea"/>
          <a:cs typeface="+mn-cs"/>
        </a:defRPr>
      </a:lvl6pPr>
      <a:lvl7pPr marL="2488357" algn="l" defTabSz="829452" rtl="0" eaLnBrk="1" latinLnBrk="0" hangingPunct="1">
        <a:defRPr sz="1600" kern="1200">
          <a:solidFill>
            <a:schemeClr val="tx1"/>
          </a:solidFill>
          <a:latin typeface="+mn-lt"/>
          <a:ea typeface="+mn-ea"/>
          <a:cs typeface="+mn-cs"/>
        </a:defRPr>
      </a:lvl7pPr>
      <a:lvl8pPr marL="2903083" algn="l" defTabSz="829452" rtl="0" eaLnBrk="1" latinLnBrk="0" hangingPunct="1">
        <a:defRPr sz="1600" kern="1200">
          <a:solidFill>
            <a:schemeClr val="tx1"/>
          </a:solidFill>
          <a:latin typeface="+mn-lt"/>
          <a:ea typeface="+mn-ea"/>
          <a:cs typeface="+mn-cs"/>
        </a:defRPr>
      </a:lvl8pPr>
      <a:lvl9pPr marL="3317809" algn="l" defTabSz="829452"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AutoShape 7"/>
          <p:cNvSpPr>
            <a:spLocks noChangeArrowheads="1"/>
          </p:cNvSpPr>
          <p:nvPr/>
        </p:nvSpPr>
        <p:spPr bwMode="auto">
          <a:xfrm>
            <a:off x="0" y="6530975"/>
            <a:ext cx="9144000" cy="327025"/>
          </a:xfrm>
          <a:prstGeom prst="roundRect">
            <a:avLst>
              <a:gd name="adj" fmla="val 440"/>
            </a:avLst>
          </a:prstGeom>
          <a:solidFill>
            <a:srgbClr val="0071B9"/>
          </a:solidFill>
          <a:ln w="9525">
            <a:noFill/>
            <a:round/>
            <a:headEnd/>
            <a:tailEnd/>
          </a:ln>
        </p:spPr>
        <p:txBody>
          <a:bodyPr wrap="none" lIns="82927" tIns="41464" rIns="82927" bIns="41464" anchor="ctr"/>
          <a:lstStyle/>
          <a:p>
            <a:pPr>
              <a:buFont typeface="Times New Roman" pitchFamily="18" charset="0"/>
              <a:buNone/>
              <a:defRPr/>
            </a:pPr>
            <a:endParaRPr lang="fr-FR"/>
          </a:p>
        </p:txBody>
      </p:sp>
      <p:sp>
        <p:nvSpPr>
          <p:cNvPr id="3075" name="AutoShape 1"/>
          <p:cNvSpPr>
            <a:spLocks noChangeArrowheads="1"/>
          </p:cNvSpPr>
          <p:nvPr/>
        </p:nvSpPr>
        <p:spPr bwMode="auto">
          <a:xfrm>
            <a:off x="0" y="1306513"/>
            <a:ext cx="9144000" cy="161925"/>
          </a:xfrm>
          <a:prstGeom prst="roundRect">
            <a:avLst>
              <a:gd name="adj" fmla="val 889"/>
            </a:avLst>
          </a:prstGeom>
          <a:solidFill>
            <a:schemeClr val="bg1">
              <a:lumMod val="75000"/>
            </a:schemeClr>
          </a:solidFill>
          <a:ln w="9525">
            <a:solidFill>
              <a:schemeClr val="bg1">
                <a:lumMod val="75000"/>
              </a:schemeClr>
            </a:solidFill>
            <a:round/>
            <a:headEnd/>
            <a:tailEnd/>
          </a:ln>
        </p:spPr>
        <p:txBody>
          <a:bodyPr wrap="none" lIns="82927" tIns="41464" rIns="82927" bIns="41464" anchor="ctr"/>
          <a:lstStyle/>
          <a:p>
            <a:pPr>
              <a:buFont typeface="Times New Roman" pitchFamily="18" charset="0"/>
              <a:buNone/>
              <a:defRPr/>
            </a:pPr>
            <a:endParaRPr lang="fr-FR" dirty="0">
              <a:solidFill>
                <a:schemeClr val="bg1">
                  <a:lumMod val="50000"/>
                </a:schemeClr>
              </a:solidFill>
            </a:endParaRPr>
          </a:p>
        </p:txBody>
      </p:sp>
      <p:sp>
        <p:nvSpPr>
          <p:cNvPr id="3077" name="AutoShape 8"/>
          <p:cNvSpPr>
            <a:spLocks noChangeArrowheads="1"/>
          </p:cNvSpPr>
          <p:nvPr/>
        </p:nvSpPr>
        <p:spPr bwMode="auto">
          <a:xfrm>
            <a:off x="0" y="1468438"/>
            <a:ext cx="9144000" cy="98425"/>
          </a:xfrm>
          <a:prstGeom prst="roundRect">
            <a:avLst>
              <a:gd name="adj" fmla="val 1468"/>
            </a:avLst>
          </a:prstGeom>
          <a:solidFill>
            <a:srgbClr val="0071B9"/>
          </a:solidFill>
          <a:ln w="9525">
            <a:noFill/>
            <a:round/>
            <a:headEnd/>
            <a:tailEnd/>
          </a:ln>
        </p:spPr>
        <p:txBody>
          <a:bodyPr wrap="none" lIns="82927" tIns="41464" rIns="82927" bIns="41464" anchor="ctr"/>
          <a:lstStyle/>
          <a:p>
            <a:pPr>
              <a:buFont typeface="Times New Roman" pitchFamily="18" charset="0"/>
              <a:buNone/>
              <a:defRPr/>
            </a:pPr>
            <a:endParaRPr lang="fr-FR"/>
          </a:p>
        </p:txBody>
      </p:sp>
      <p:sp>
        <p:nvSpPr>
          <p:cNvPr id="2053" name="Espace réservé du titre 18"/>
          <p:cNvSpPr>
            <a:spLocks noGrp="1"/>
          </p:cNvSpPr>
          <p:nvPr>
            <p:ph type="title"/>
          </p:nvPr>
        </p:nvSpPr>
        <p:spPr bwMode="auto">
          <a:xfrm>
            <a:off x="2286000" y="587375"/>
            <a:ext cx="6088063" cy="698500"/>
          </a:xfrm>
          <a:prstGeom prst="rect">
            <a:avLst/>
          </a:prstGeom>
          <a:noFill/>
          <a:ln w="9525">
            <a:noFill/>
            <a:miter lim="800000"/>
            <a:headEnd/>
            <a:tailEnd/>
          </a:ln>
        </p:spPr>
        <p:txBody>
          <a:bodyPr vert="horz" wrap="square" lIns="82927" tIns="41464" rIns="82927" bIns="41464" numCol="1" anchor="t" anchorCtr="0" compatLnSpc="1">
            <a:prstTxWarp prst="textNoShape">
              <a:avLst/>
            </a:prstTxWarp>
          </a:bodyPr>
          <a:lstStyle/>
          <a:p>
            <a:pPr lvl="0"/>
            <a:r>
              <a:rPr lang="fr-FR" smtClean="0"/>
              <a:t>Cliquez et modifiez le titre</a:t>
            </a:r>
          </a:p>
        </p:txBody>
      </p:sp>
      <p:sp>
        <p:nvSpPr>
          <p:cNvPr id="2054" name="Espace réservé du texte 15"/>
          <p:cNvSpPr>
            <a:spLocks noGrp="1"/>
          </p:cNvSpPr>
          <p:nvPr>
            <p:ph type="body" idx="1"/>
          </p:nvPr>
        </p:nvSpPr>
        <p:spPr bwMode="auto">
          <a:xfrm>
            <a:off x="2360613" y="1908175"/>
            <a:ext cx="6081712" cy="4354513"/>
          </a:xfrm>
          <a:prstGeom prst="rect">
            <a:avLst/>
          </a:prstGeom>
          <a:noFill/>
          <a:ln w="9525">
            <a:noFill/>
            <a:miter lim="800000"/>
            <a:headEnd/>
            <a:tailEnd/>
          </a:ln>
        </p:spPr>
        <p:txBody>
          <a:bodyPr vert="horz" wrap="square" lIns="82927" tIns="41464" rIns="82927" bIns="41464"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p:txBody>
      </p:sp>
      <p:sp>
        <p:nvSpPr>
          <p:cNvPr id="17" name="Espace réservé du numéro de diapositive 5"/>
          <p:cNvSpPr>
            <a:spLocks noGrp="1"/>
          </p:cNvSpPr>
          <p:nvPr>
            <p:ph type="sldNum" sz="quarter" idx="4"/>
          </p:nvPr>
        </p:nvSpPr>
        <p:spPr>
          <a:xfrm>
            <a:off x="6921500" y="6540500"/>
            <a:ext cx="2135188" cy="317500"/>
          </a:xfrm>
          <a:prstGeom prst="rect">
            <a:avLst/>
          </a:prstGeom>
        </p:spPr>
        <p:txBody>
          <a:bodyPr vert="horz" wrap="square" lIns="82927" tIns="41464" rIns="82927" bIns="41464" numCol="1" anchor="ctr" anchorCtr="0" compatLnSpc="1">
            <a:prstTxWarp prst="textNoShape">
              <a:avLst/>
            </a:prstTxWarp>
          </a:bodyPr>
          <a:lstStyle>
            <a:lvl1pPr algn="r">
              <a:defRPr sz="900">
                <a:solidFill>
                  <a:srgbClr val="FFFFFF"/>
                </a:solidFill>
                <a:ea typeface="+mn-ea"/>
              </a:defRPr>
            </a:lvl1pPr>
          </a:lstStyle>
          <a:p>
            <a:pPr>
              <a:defRPr/>
            </a:pPr>
            <a:fld id="{34B874EF-F5BD-41F6-86EE-100247776AE0}" type="slidenum">
              <a:rPr lang="fr-FR"/>
              <a:pPr>
                <a:defRPr/>
              </a:pPr>
              <a:t>‹N°›</a:t>
            </a:fld>
            <a:endParaRPr lang="fr-FR"/>
          </a:p>
        </p:txBody>
      </p:sp>
      <p:sp>
        <p:nvSpPr>
          <p:cNvPr id="18" name="Espace réservé du pied de page 28"/>
          <p:cNvSpPr>
            <a:spLocks noGrp="1"/>
          </p:cNvSpPr>
          <p:nvPr>
            <p:ph type="ftr" sz="quarter" idx="3"/>
          </p:nvPr>
        </p:nvSpPr>
        <p:spPr>
          <a:xfrm>
            <a:off x="217488" y="6540500"/>
            <a:ext cx="2894012" cy="317500"/>
          </a:xfrm>
          <a:prstGeom prst="rect">
            <a:avLst/>
          </a:prstGeom>
        </p:spPr>
        <p:txBody>
          <a:bodyPr vert="horz" lIns="82927" tIns="41464" rIns="82927" bIns="41464" rtlCol="0" anchor="ctr"/>
          <a:lstStyle>
            <a:lvl1pPr algn="l">
              <a:buFont typeface="Times New Roman" pitchFamily="-65" charset="0"/>
              <a:buNone/>
              <a:defRPr sz="900" smtClean="0">
                <a:solidFill>
                  <a:srgbClr val="FFFFFF"/>
                </a:solidFill>
                <a:latin typeface="Arial" pitchFamily="-65" charset="0"/>
                <a:ea typeface="+mn-ea"/>
              </a:defRPr>
            </a:lvl1pPr>
          </a:lstStyle>
          <a:p>
            <a:pPr>
              <a:defRPr/>
            </a:pPr>
            <a:r>
              <a:rPr lang="fr-FR"/>
              <a:t>Fédération CFTC Métallurgie / 23 avril 2018</a:t>
            </a:r>
          </a:p>
        </p:txBody>
      </p:sp>
      <p:pic>
        <p:nvPicPr>
          <p:cNvPr id="2057" name="Image 10" descr="Logo fédération.JPG"/>
          <p:cNvPicPr>
            <a:picLocks noChangeAspect="1"/>
          </p:cNvPicPr>
          <p:nvPr userDrawn="1"/>
        </p:nvPicPr>
        <p:blipFill>
          <a:blip r:embed="rId6" cstate="print"/>
          <a:srcRect/>
          <a:stretch>
            <a:fillRect/>
          </a:stretch>
        </p:blipFill>
        <p:spPr bwMode="auto">
          <a:xfrm>
            <a:off x="0" y="71438"/>
            <a:ext cx="457200" cy="1214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1" r:id="rId1"/>
    <p:sldLayoutId id="2147484192" r:id="rId2"/>
    <p:sldLayoutId id="2147484196" r:id="rId3"/>
    <p:sldLayoutId id="2147484197" r:id="rId4"/>
  </p:sldLayoutIdLst>
  <p:timing>
    <p:tnLst>
      <p:par>
        <p:cTn id="1" dur="indefinite" restart="never" nodeType="tmRoot"/>
      </p:par>
    </p:tnLst>
  </p:timing>
  <p:hf sldNum="0" hdr="0" dt="0"/>
  <p:txStyles>
    <p:titleStyle>
      <a:lvl1pPr algn="l" defTabSz="414338" rtl="0" eaLnBrk="0" fontAlgn="base" hangingPunct="0">
        <a:spcBef>
          <a:spcPct val="0"/>
        </a:spcBef>
        <a:spcAft>
          <a:spcPct val="0"/>
        </a:spcAft>
        <a:defRPr sz="2500" b="1" kern="1200">
          <a:solidFill>
            <a:schemeClr val="tx1"/>
          </a:solidFill>
          <a:latin typeface="Arial"/>
          <a:ea typeface="MS PGothic" pitchFamily="34" charset="-128"/>
          <a:cs typeface="Arial"/>
        </a:defRPr>
      </a:lvl1pPr>
      <a:lvl2pPr algn="l" defTabSz="414338" rtl="0" eaLnBrk="0" fontAlgn="base" hangingPunct="0">
        <a:spcBef>
          <a:spcPct val="0"/>
        </a:spcBef>
        <a:spcAft>
          <a:spcPct val="0"/>
        </a:spcAft>
        <a:defRPr sz="2500" b="1">
          <a:solidFill>
            <a:schemeClr val="tx1"/>
          </a:solidFill>
          <a:latin typeface="Arial" pitchFamily="-65" charset="0"/>
          <a:ea typeface="MS PGothic" pitchFamily="34" charset="-128"/>
          <a:cs typeface="Arial" pitchFamily="34" charset="0"/>
        </a:defRPr>
      </a:lvl2pPr>
      <a:lvl3pPr algn="l" defTabSz="414338" rtl="0" eaLnBrk="0" fontAlgn="base" hangingPunct="0">
        <a:spcBef>
          <a:spcPct val="0"/>
        </a:spcBef>
        <a:spcAft>
          <a:spcPct val="0"/>
        </a:spcAft>
        <a:defRPr sz="2500" b="1">
          <a:solidFill>
            <a:schemeClr val="tx1"/>
          </a:solidFill>
          <a:latin typeface="Arial" pitchFamily="-65" charset="0"/>
          <a:ea typeface="MS PGothic" pitchFamily="34" charset="-128"/>
          <a:cs typeface="Arial" pitchFamily="34" charset="0"/>
        </a:defRPr>
      </a:lvl3pPr>
      <a:lvl4pPr algn="l" defTabSz="414338" rtl="0" eaLnBrk="0" fontAlgn="base" hangingPunct="0">
        <a:spcBef>
          <a:spcPct val="0"/>
        </a:spcBef>
        <a:spcAft>
          <a:spcPct val="0"/>
        </a:spcAft>
        <a:defRPr sz="2500" b="1">
          <a:solidFill>
            <a:schemeClr val="tx1"/>
          </a:solidFill>
          <a:latin typeface="Arial" pitchFamily="-65" charset="0"/>
          <a:ea typeface="MS PGothic" pitchFamily="34" charset="-128"/>
          <a:cs typeface="Arial" pitchFamily="34" charset="0"/>
        </a:defRPr>
      </a:lvl4pPr>
      <a:lvl5pPr algn="l" defTabSz="414338" rtl="0" eaLnBrk="0" fontAlgn="base" hangingPunct="0">
        <a:spcBef>
          <a:spcPct val="0"/>
        </a:spcBef>
        <a:spcAft>
          <a:spcPct val="0"/>
        </a:spcAft>
        <a:defRPr sz="2500" b="1">
          <a:solidFill>
            <a:schemeClr val="tx1"/>
          </a:solidFill>
          <a:latin typeface="Arial" pitchFamily="-65" charset="0"/>
          <a:ea typeface="MS PGothic" pitchFamily="34" charset="-128"/>
          <a:cs typeface="Arial" pitchFamily="34" charset="0"/>
        </a:defRPr>
      </a:lvl5pPr>
      <a:lvl6pPr marL="414640" algn="l" defTabSz="414640" rtl="0" eaLnBrk="1" fontAlgn="base" hangingPunct="1">
        <a:spcBef>
          <a:spcPct val="0"/>
        </a:spcBef>
        <a:spcAft>
          <a:spcPct val="0"/>
        </a:spcAft>
        <a:defRPr sz="2500" b="1">
          <a:solidFill>
            <a:schemeClr val="tx1"/>
          </a:solidFill>
          <a:latin typeface="Arial" pitchFamily="-65" charset="0"/>
          <a:ea typeface="ＭＳ Ｐゴシック" pitchFamily="-65" charset="-128"/>
        </a:defRPr>
      </a:lvl6pPr>
      <a:lvl7pPr marL="829280" algn="l" defTabSz="414640" rtl="0" eaLnBrk="1" fontAlgn="base" hangingPunct="1">
        <a:spcBef>
          <a:spcPct val="0"/>
        </a:spcBef>
        <a:spcAft>
          <a:spcPct val="0"/>
        </a:spcAft>
        <a:defRPr sz="2500" b="1">
          <a:solidFill>
            <a:schemeClr val="tx1"/>
          </a:solidFill>
          <a:latin typeface="Arial" pitchFamily="-65" charset="0"/>
          <a:ea typeface="ＭＳ Ｐゴシック" pitchFamily="-65" charset="-128"/>
        </a:defRPr>
      </a:lvl7pPr>
      <a:lvl8pPr marL="1243920" algn="l" defTabSz="414640" rtl="0" eaLnBrk="1" fontAlgn="base" hangingPunct="1">
        <a:spcBef>
          <a:spcPct val="0"/>
        </a:spcBef>
        <a:spcAft>
          <a:spcPct val="0"/>
        </a:spcAft>
        <a:defRPr sz="2500" b="1">
          <a:solidFill>
            <a:schemeClr val="tx1"/>
          </a:solidFill>
          <a:latin typeface="Arial" pitchFamily="-65" charset="0"/>
          <a:ea typeface="ＭＳ Ｐゴシック" pitchFamily="-65" charset="-128"/>
        </a:defRPr>
      </a:lvl8pPr>
      <a:lvl9pPr marL="1658560" algn="l" defTabSz="414640" rtl="0" eaLnBrk="1" fontAlgn="base" hangingPunct="1">
        <a:spcBef>
          <a:spcPct val="0"/>
        </a:spcBef>
        <a:spcAft>
          <a:spcPct val="0"/>
        </a:spcAft>
        <a:defRPr sz="2500" b="1">
          <a:solidFill>
            <a:schemeClr val="tx1"/>
          </a:solidFill>
          <a:latin typeface="Arial" pitchFamily="-65" charset="0"/>
          <a:ea typeface="ＭＳ Ｐゴシック" pitchFamily="-65" charset="-128"/>
        </a:defRPr>
      </a:lvl9pPr>
    </p:titleStyle>
    <p:bodyStyle>
      <a:lvl1pPr marL="309563" indent="-309563" algn="l" defTabSz="414338" rtl="0" eaLnBrk="0" fontAlgn="base" hangingPunct="0">
        <a:lnSpc>
          <a:spcPct val="96000"/>
        </a:lnSpc>
        <a:spcBef>
          <a:spcPct val="0"/>
        </a:spcBef>
        <a:spcAft>
          <a:spcPts val="2263"/>
        </a:spcAft>
        <a:buChar char="•"/>
        <a:defRPr sz="2000" b="1" kern="1200">
          <a:solidFill>
            <a:schemeClr val="tx1"/>
          </a:solidFill>
          <a:latin typeface="Arial"/>
          <a:ea typeface="MS PGothic" pitchFamily="34" charset="-128"/>
          <a:cs typeface="Arial"/>
        </a:defRPr>
      </a:lvl1pPr>
      <a:lvl2pPr marL="673100" indent="-258763" algn="l" defTabSz="414338" rtl="0" eaLnBrk="0" fontAlgn="base" hangingPunct="0">
        <a:lnSpc>
          <a:spcPct val="96000"/>
        </a:lnSpc>
        <a:spcBef>
          <a:spcPct val="0"/>
        </a:spcBef>
        <a:spcAft>
          <a:spcPct val="0"/>
        </a:spcAft>
        <a:buChar char="–"/>
        <a:defRPr sz="1500" b="1" kern="1200">
          <a:solidFill>
            <a:schemeClr val="tx1"/>
          </a:solidFill>
          <a:latin typeface="Arial"/>
          <a:ea typeface="MS PGothic" pitchFamily="34" charset="-128"/>
          <a:cs typeface="Arial"/>
        </a:defRPr>
      </a:lvl2pPr>
      <a:lvl3pPr marL="1035050" indent="-206375" algn="l" defTabSz="414338" rtl="0" eaLnBrk="0" fontAlgn="base" hangingPunct="0">
        <a:lnSpc>
          <a:spcPct val="96000"/>
        </a:lnSpc>
        <a:spcBef>
          <a:spcPct val="0"/>
        </a:spcBef>
        <a:spcAft>
          <a:spcPct val="0"/>
        </a:spcAft>
        <a:buChar char="•"/>
        <a:defRPr sz="1500" kern="1200">
          <a:solidFill>
            <a:schemeClr val="tx1"/>
          </a:solidFill>
          <a:latin typeface="Arial"/>
          <a:ea typeface="MS PGothic" pitchFamily="34" charset="-128"/>
          <a:cs typeface="Arial"/>
        </a:defRPr>
      </a:lvl3pPr>
      <a:lvl4pPr marL="161925" indent="161925" algn="l" defTabSz="414338" rtl="0" eaLnBrk="0" fontAlgn="base" hangingPunct="0">
        <a:lnSpc>
          <a:spcPct val="96000"/>
        </a:lnSpc>
        <a:spcBef>
          <a:spcPts val="50"/>
        </a:spcBef>
        <a:spcAft>
          <a:spcPct val="0"/>
        </a:spcAft>
        <a:buFont typeface="Arial" pitchFamily="34" charset="0"/>
        <a:buChar char="•"/>
        <a:defRPr sz="1300" kern="1200">
          <a:solidFill>
            <a:schemeClr val="tx1"/>
          </a:solidFill>
          <a:latin typeface="Arial"/>
          <a:ea typeface="MS PGothic" pitchFamily="34" charset="-128"/>
          <a:cs typeface="Arial"/>
        </a:defRPr>
      </a:lvl4pPr>
      <a:lvl5pPr marL="1865313" indent="-206375" algn="l" defTabSz="414338" rtl="0" eaLnBrk="0" fontAlgn="base" hangingPunct="0">
        <a:lnSpc>
          <a:spcPct val="96000"/>
        </a:lnSpc>
        <a:spcBef>
          <a:spcPct val="0"/>
        </a:spcBef>
        <a:spcAft>
          <a:spcPct val="0"/>
        </a:spcAft>
        <a:buChar char="»"/>
        <a:defRPr sz="900" kern="1200">
          <a:solidFill>
            <a:schemeClr val="tx1"/>
          </a:solidFill>
          <a:latin typeface="Arial"/>
          <a:ea typeface="MS PGothic" pitchFamily="34" charset="-128"/>
          <a:cs typeface="Arial"/>
        </a:defRPr>
      </a:lvl5pPr>
      <a:lvl6pPr marL="2280522" indent="-207320" algn="l" defTabSz="414640" rtl="0" eaLnBrk="1" latinLnBrk="0" hangingPunct="1">
        <a:spcBef>
          <a:spcPct val="20000"/>
        </a:spcBef>
        <a:buFont typeface="Arial"/>
        <a:buChar char="•"/>
        <a:defRPr sz="1800" kern="1200">
          <a:solidFill>
            <a:schemeClr val="tx1"/>
          </a:solidFill>
          <a:latin typeface="+mn-lt"/>
          <a:ea typeface="+mn-ea"/>
          <a:cs typeface="+mn-cs"/>
        </a:defRPr>
      </a:lvl6pPr>
      <a:lvl7pPr marL="2695161" indent="-207320" algn="l" defTabSz="414640" rtl="0" eaLnBrk="1" latinLnBrk="0" hangingPunct="1">
        <a:spcBef>
          <a:spcPct val="20000"/>
        </a:spcBef>
        <a:buFont typeface="Arial"/>
        <a:buChar char="•"/>
        <a:defRPr sz="1800" kern="1200">
          <a:solidFill>
            <a:schemeClr val="tx1"/>
          </a:solidFill>
          <a:latin typeface="+mn-lt"/>
          <a:ea typeface="+mn-ea"/>
          <a:cs typeface="+mn-cs"/>
        </a:defRPr>
      </a:lvl7pPr>
      <a:lvl8pPr marL="3109802" indent="-207320" algn="l" defTabSz="414640" rtl="0" eaLnBrk="1" latinLnBrk="0" hangingPunct="1">
        <a:spcBef>
          <a:spcPct val="20000"/>
        </a:spcBef>
        <a:buFont typeface="Arial"/>
        <a:buChar char="•"/>
        <a:defRPr sz="1800" kern="1200">
          <a:solidFill>
            <a:schemeClr val="tx1"/>
          </a:solidFill>
          <a:latin typeface="+mn-lt"/>
          <a:ea typeface="+mn-ea"/>
          <a:cs typeface="+mn-cs"/>
        </a:defRPr>
      </a:lvl8pPr>
      <a:lvl9pPr marL="3524441" indent="-207320" algn="l" defTabSz="414640"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fr-FR"/>
      </a:defPPr>
      <a:lvl1pPr marL="0" algn="l" defTabSz="414640" rtl="0" eaLnBrk="1" latinLnBrk="0" hangingPunct="1">
        <a:defRPr sz="1600" kern="1200">
          <a:solidFill>
            <a:schemeClr val="tx1"/>
          </a:solidFill>
          <a:latin typeface="+mn-lt"/>
          <a:ea typeface="+mn-ea"/>
          <a:cs typeface="+mn-cs"/>
        </a:defRPr>
      </a:lvl1pPr>
      <a:lvl2pPr marL="414640" algn="l" defTabSz="414640" rtl="0" eaLnBrk="1" latinLnBrk="0" hangingPunct="1">
        <a:defRPr sz="1600" kern="1200">
          <a:solidFill>
            <a:schemeClr val="tx1"/>
          </a:solidFill>
          <a:latin typeface="+mn-lt"/>
          <a:ea typeface="+mn-ea"/>
          <a:cs typeface="+mn-cs"/>
        </a:defRPr>
      </a:lvl2pPr>
      <a:lvl3pPr marL="829280" algn="l" defTabSz="414640" rtl="0" eaLnBrk="1" latinLnBrk="0" hangingPunct="1">
        <a:defRPr sz="1600" kern="1200">
          <a:solidFill>
            <a:schemeClr val="tx1"/>
          </a:solidFill>
          <a:latin typeface="+mn-lt"/>
          <a:ea typeface="+mn-ea"/>
          <a:cs typeface="+mn-cs"/>
        </a:defRPr>
      </a:lvl3pPr>
      <a:lvl4pPr marL="1243920" algn="l" defTabSz="414640" rtl="0" eaLnBrk="1" latinLnBrk="0" hangingPunct="1">
        <a:defRPr sz="1600" kern="1200">
          <a:solidFill>
            <a:schemeClr val="tx1"/>
          </a:solidFill>
          <a:latin typeface="+mn-lt"/>
          <a:ea typeface="+mn-ea"/>
          <a:cs typeface="+mn-cs"/>
        </a:defRPr>
      </a:lvl4pPr>
      <a:lvl5pPr marL="1658560" algn="l" defTabSz="414640" rtl="0" eaLnBrk="1" latinLnBrk="0" hangingPunct="1">
        <a:defRPr sz="1600" kern="1200">
          <a:solidFill>
            <a:schemeClr val="tx1"/>
          </a:solidFill>
          <a:latin typeface="+mn-lt"/>
          <a:ea typeface="+mn-ea"/>
          <a:cs typeface="+mn-cs"/>
        </a:defRPr>
      </a:lvl5pPr>
      <a:lvl6pPr marL="2073201" algn="l" defTabSz="414640" rtl="0" eaLnBrk="1" latinLnBrk="0" hangingPunct="1">
        <a:defRPr sz="1600" kern="1200">
          <a:solidFill>
            <a:schemeClr val="tx1"/>
          </a:solidFill>
          <a:latin typeface="+mn-lt"/>
          <a:ea typeface="+mn-ea"/>
          <a:cs typeface="+mn-cs"/>
        </a:defRPr>
      </a:lvl6pPr>
      <a:lvl7pPr marL="2487841" algn="l" defTabSz="414640" rtl="0" eaLnBrk="1" latinLnBrk="0" hangingPunct="1">
        <a:defRPr sz="1600" kern="1200">
          <a:solidFill>
            <a:schemeClr val="tx1"/>
          </a:solidFill>
          <a:latin typeface="+mn-lt"/>
          <a:ea typeface="+mn-ea"/>
          <a:cs typeface="+mn-cs"/>
        </a:defRPr>
      </a:lvl7pPr>
      <a:lvl8pPr marL="2902481" algn="l" defTabSz="414640" rtl="0" eaLnBrk="1" latinLnBrk="0" hangingPunct="1">
        <a:defRPr sz="1600" kern="1200">
          <a:solidFill>
            <a:schemeClr val="tx1"/>
          </a:solidFill>
          <a:latin typeface="+mn-lt"/>
          <a:ea typeface="+mn-ea"/>
          <a:cs typeface="+mn-cs"/>
        </a:defRPr>
      </a:lvl8pPr>
      <a:lvl9pPr marL="3317121" algn="l" defTabSz="41464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58888" y="3284538"/>
            <a:ext cx="7224712" cy="1873250"/>
          </a:xfrm>
        </p:spPr>
        <p:txBody>
          <a:bodyPr/>
          <a:lstStyle/>
          <a:p>
            <a:pPr algn="ctr" eaLnBrk="1" hangingPunct="1"/>
            <a:r>
              <a:rPr lang="fr-FR" sz="3200" u="sng" smtClean="0">
                <a:solidFill>
                  <a:schemeClr val="bg1"/>
                </a:solidFill>
                <a:latin typeface="Arial (Titres)" charset="0"/>
                <a:cs typeface="Arial (Titres)" charset="0"/>
              </a:rPr>
              <a:t>C</a:t>
            </a:r>
            <a:r>
              <a:rPr lang="fr-FR" sz="3200" smtClean="0">
                <a:solidFill>
                  <a:schemeClr val="bg1"/>
                </a:solidFill>
                <a:latin typeface="Arial (Titres)" charset="0"/>
                <a:cs typeface="Arial (Titres)" charset="0"/>
              </a:rPr>
              <a:t>omité </a:t>
            </a:r>
            <a:r>
              <a:rPr lang="fr-FR" sz="3200" u="sng" smtClean="0">
                <a:solidFill>
                  <a:schemeClr val="bg1"/>
                </a:solidFill>
                <a:latin typeface="Arial (Titres)" charset="0"/>
                <a:cs typeface="Arial (Titres)" charset="0"/>
              </a:rPr>
              <a:t>S</a:t>
            </a:r>
            <a:r>
              <a:rPr lang="fr-FR" sz="3200" smtClean="0">
                <a:solidFill>
                  <a:schemeClr val="bg1"/>
                </a:solidFill>
                <a:latin typeface="Arial (Titres)" charset="0"/>
                <a:cs typeface="Arial (Titres)" charset="0"/>
              </a:rPr>
              <a:t>ocial et </a:t>
            </a:r>
            <a:r>
              <a:rPr lang="fr-FR" sz="3200" u="sng" smtClean="0">
                <a:solidFill>
                  <a:schemeClr val="bg1"/>
                </a:solidFill>
                <a:latin typeface="Arial (Titres)" charset="0"/>
                <a:cs typeface="Arial (Titres)" charset="0"/>
              </a:rPr>
              <a:t>E</a:t>
            </a:r>
            <a:r>
              <a:rPr lang="fr-FR" sz="3200" smtClean="0">
                <a:solidFill>
                  <a:schemeClr val="bg1"/>
                </a:solidFill>
                <a:latin typeface="Arial (Titres)" charset="0"/>
                <a:cs typeface="Arial (Titres)" charset="0"/>
              </a:rPr>
              <a:t>conomique </a:t>
            </a:r>
            <a:br>
              <a:rPr lang="fr-FR" sz="3200" smtClean="0">
                <a:solidFill>
                  <a:schemeClr val="bg1"/>
                </a:solidFill>
                <a:latin typeface="Arial (Titres)" charset="0"/>
                <a:cs typeface="Arial (Titres)" charset="0"/>
              </a:rPr>
            </a:br>
            <a:r>
              <a:rPr lang="fr-FR" sz="3200" smtClean="0">
                <a:solidFill>
                  <a:schemeClr val="bg1"/>
                </a:solidFill>
                <a:latin typeface="Arial (Titres)" charset="0"/>
                <a:cs typeface="Arial (Titres)" charset="0"/>
              </a:rPr>
              <a:t>(CSE)</a:t>
            </a:r>
          </a:p>
        </p:txBody>
      </p:sp>
      <p:sp>
        <p:nvSpPr>
          <p:cNvPr id="3" name="Espace réservé du pied de page 2"/>
          <p:cNvSpPr>
            <a:spLocks noGrp="1"/>
          </p:cNvSpPr>
          <p:nvPr>
            <p:ph type="ftr" sz="quarter" idx="15"/>
          </p:nvPr>
        </p:nvSpPr>
        <p:spPr>
          <a:xfrm>
            <a:off x="0" y="6538913"/>
            <a:ext cx="3429000" cy="317500"/>
          </a:xfrm>
        </p:spPr>
        <p:txBody>
          <a:bodyPr/>
          <a:lstStyle/>
          <a:p>
            <a:pPr>
              <a:defRPr/>
            </a:pPr>
            <a:r>
              <a:rPr lang="fr-FR" sz="1100"/>
              <a:t>Fédération CFTC Métallurgie / 23 avril 2018</a:t>
            </a:r>
            <a:endParaRPr lang="fr-FR" sz="1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 Structure</a:t>
            </a:r>
          </a:p>
        </p:txBody>
      </p:sp>
      <p:sp>
        <p:nvSpPr>
          <p:cNvPr id="15363" name="Rectangle 3"/>
          <p:cNvSpPr>
            <a:spLocks noGrp="1" noChangeArrowheads="1"/>
          </p:cNvSpPr>
          <p:nvPr>
            <p:ph type="body" orient="vert" idx="1"/>
          </p:nvPr>
        </p:nvSpPr>
        <p:spPr>
          <a:xfrm rot="16200000">
            <a:off x="2107406" y="-107156"/>
            <a:ext cx="4929188" cy="8286750"/>
          </a:xfrm>
        </p:spPr>
        <p:txBody>
          <a:bodyPr/>
          <a:lstStyle/>
          <a:p>
            <a:pPr marL="720725" lvl="1" indent="-263525" algn="just">
              <a:buFontTx/>
              <a:buNone/>
              <a:defRPr/>
            </a:pPr>
            <a:endParaRPr lang="fr-FR" sz="16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5) Transformation du CSE en Conseil d’Entreprise (facultatif)</a:t>
            </a:r>
          </a:p>
          <a:p>
            <a:pPr marL="720725" lvl="1" indent="-263525" algn="just">
              <a:buFontTx/>
              <a:buNone/>
              <a:defRPr/>
            </a:pPr>
            <a:endParaRPr lang="fr-FR" sz="1400" b="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r>
              <a:rPr lang="fr-FR" sz="1400" b="0" dirty="0" smtClean="0">
                <a:solidFill>
                  <a:schemeClr val="tx1">
                    <a:lumMod val="50000"/>
                    <a:lumOff val="50000"/>
                  </a:schemeClr>
                </a:solidFill>
                <a:latin typeface="Arial" pitchFamily="34" charset="0"/>
                <a:cs typeface="Arial" pitchFamily="34" charset="0"/>
              </a:rPr>
              <a:t>Le CSE peut se </a:t>
            </a:r>
            <a:r>
              <a:rPr lang="fr-FR" sz="1400" dirty="0" smtClean="0">
                <a:solidFill>
                  <a:schemeClr val="tx1">
                    <a:lumMod val="50000"/>
                    <a:lumOff val="50000"/>
                  </a:schemeClr>
                </a:solidFill>
                <a:latin typeface="Arial" pitchFamily="34" charset="0"/>
                <a:cs typeface="Arial" pitchFamily="34" charset="0"/>
              </a:rPr>
              <a:t>transformer</a:t>
            </a:r>
            <a:r>
              <a:rPr lang="fr-FR" sz="1400" b="0" dirty="0" smtClean="0">
                <a:solidFill>
                  <a:schemeClr val="tx1">
                    <a:lumMod val="50000"/>
                    <a:lumOff val="50000"/>
                  </a:schemeClr>
                </a:solidFill>
                <a:latin typeface="Arial" pitchFamily="34" charset="0"/>
                <a:cs typeface="Arial" pitchFamily="34" charset="0"/>
              </a:rPr>
              <a:t> en Conseil d’entreprise (</a:t>
            </a:r>
            <a:r>
              <a:rPr lang="fr-FR" sz="1400" b="0" dirty="0" err="1" smtClean="0">
                <a:solidFill>
                  <a:schemeClr val="tx1">
                    <a:lumMod val="50000"/>
                    <a:lumOff val="50000"/>
                  </a:schemeClr>
                </a:solidFill>
                <a:latin typeface="Arial" pitchFamily="34" charset="0"/>
                <a:cs typeface="Arial" pitchFamily="34" charset="0"/>
              </a:rPr>
              <a:t>CdE</a:t>
            </a:r>
            <a:r>
              <a:rPr lang="fr-FR" sz="1400" b="0" dirty="0" smtClean="0">
                <a:solidFill>
                  <a:schemeClr val="tx1">
                    <a:lumMod val="50000"/>
                    <a:lumOff val="50000"/>
                  </a:schemeClr>
                </a:solidFill>
                <a:latin typeface="Arial" pitchFamily="34" charset="0"/>
                <a:cs typeface="Arial" pitchFamily="34" charset="0"/>
              </a:rPr>
              <a:t>), par </a:t>
            </a:r>
            <a:r>
              <a:rPr lang="fr-FR" sz="1400" dirty="0" smtClean="0">
                <a:solidFill>
                  <a:schemeClr val="tx1">
                    <a:lumMod val="50000"/>
                    <a:lumOff val="50000"/>
                  </a:schemeClr>
                </a:solidFill>
                <a:latin typeface="Arial" pitchFamily="34" charset="0"/>
                <a:cs typeface="Arial" pitchFamily="34" charset="0"/>
              </a:rPr>
              <a:t>accord d’entreprise majoritaire</a:t>
            </a:r>
            <a:r>
              <a:rPr lang="fr-FR" sz="1400" b="0" dirty="0" smtClean="0">
                <a:solidFill>
                  <a:schemeClr val="tx1">
                    <a:lumMod val="50000"/>
                    <a:lumOff val="50000"/>
                  </a:schemeClr>
                </a:solidFill>
                <a:latin typeface="Arial" pitchFamily="34" charset="0"/>
                <a:cs typeface="Arial" pitchFamily="34" charset="0"/>
              </a:rPr>
              <a:t>.</a:t>
            </a:r>
          </a:p>
          <a:p>
            <a:pPr marL="720725" lvl="1" indent="-263525" algn="just">
              <a:buFontTx/>
              <a:buNone/>
              <a:defRPr/>
            </a:pPr>
            <a:endParaRPr lang="fr-FR" sz="1400" b="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r>
              <a:rPr lang="fr-FR" sz="1400" b="0" dirty="0" smtClean="0">
                <a:solidFill>
                  <a:schemeClr val="tx1">
                    <a:lumMod val="50000"/>
                    <a:lumOff val="50000"/>
                  </a:schemeClr>
                </a:solidFill>
                <a:latin typeface="Arial" pitchFamily="34" charset="0"/>
                <a:cs typeface="Arial" pitchFamily="34" charset="0"/>
              </a:rPr>
              <a:t>Il conserve les attributions du CSE, et devient alors le seul compétent pour </a:t>
            </a:r>
            <a:r>
              <a:rPr lang="fr-FR" sz="1400" dirty="0" smtClean="0">
                <a:solidFill>
                  <a:schemeClr val="tx1">
                    <a:lumMod val="50000"/>
                    <a:lumOff val="50000"/>
                  </a:schemeClr>
                </a:solidFill>
                <a:latin typeface="Arial" pitchFamily="34" charset="0"/>
                <a:cs typeface="Arial" pitchFamily="34" charset="0"/>
              </a:rPr>
              <a:t>négocier, conclure et réviser les conventions et accords d'entreprise ou d'établissement</a:t>
            </a:r>
            <a:r>
              <a:rPr lang="fr-FR" sz="1400" b="0" dirty="0" smtClean="0">
                <a:solidFill>
                  <a:schemeClr val="tx1">
                    <a:lumMod val="50000"/>
                    <a:lumOff val="50000"/>
                  </a:schemeClr>
                </a:solidFill>
                <a:latin typeface="Arial" pitchFamily="34" charset="0"/>
                <a:cs typeface="Arial" pitchFamily="34" charset="0"/>
              </a:rPr>
              <a:t>. </a:t>
            </a:r>
          </a:p>
          <a:p>
            <a:pPr marL="720725" lvl="1" indent="-263525" algn="just">
              <a:buFontTx/>
              <a:buNone/>
              <a:defRPr/>
            </a:pPr>
            <a:endParaRPr lang="fr-FR" sz="1400" b="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r>
              <a:rPr lang="fr-FR" sz="1400" b="0" dirty="0" smtClean="0">
                <a:solidFill>
                  <a:schemeClr val="tx1">
                    <a:lumMod val="50000"/>
                    <a:lumOff val="50000"/>
                  </a:schemeClr>
                </a:solidFill>
                <a:latin typeface="Arial" pitchFamily="34" charset="0"/>
                <a:cs typeface="Arial" pitchFamily="34" charset="0"/>
              </a:rPr>
              <a:t>La validité d'une convention ou d'un accord d'</a:t>
            </a:r>
            <a:r>
              <a:rPr lang="fr-FR" sz="1400" dirty="0" smtClean="0">
                <a:solidFill>
                  <a:schemeClr val="tx1">
                    <a:lumMod val="50000"/>
                    <a:lumOff val="50000"/>
                  </a:schemeClr>
                </a:solidFill>
                <a:latin typeface="Arial" pitchFamily="34" charset="0"/>
                <a:cs typeface="Arial" pitchFamily="34" charset="0"/>
              </a:rPr>
              <a:t>entreprise</a:t>
            </a:r>
            <a:r>
              <a:rPr lang="fr-FR" sz="1400" b="0" dirty="0" smtClean="0">
                <a:solidFill>
                  <a:schemeClr val="tx1">
                    <a:lumMod val="50000"/>
                    <a:lumOff val="50000"/>
                  </a:schemeClr>
                </a:solidFill>
                <a:latin typeface="Arial" pitchFamily="34" charset="0"/>
                <a:cs typeface="Arial" pitchFamily="34" charset="0"/>
              </a:rPr>
              <a:t> ou d'établissement conclu par le </a:t>
            </a:r>
            <a:r>
              <a:rPr lang="fr-FR" sz="1400" dirty="0" smtClean="0">
                <a:solidFill>
                  <a:schemeClr val="tx1">
                    <a:lumMod val="50000"/>
                    <a:lumOff val="50000"/>
                  </a:schemeClr>
                </a:solidFill>
                <a:latin typeface="Arial" pitchFamily="34" charset="0"/>
                <a:cs typeface="Arial" pitchFamily="34" charset="0"/>
              </a:rPr>
              <a:t>conseil</a:t>
            </a:r>
            <a:r>
              <a:rPr lang="fr-FR" sz="1400" b="0" dirty="0" smtClean="0">
                <a:solidFill>
                  <a:schemeClr val="tx1">
                    <a:lumMod val="50000"/>
                    <a:lumOff val="50000"/>
                  </a:schemeClr>
                </a:solidFill>
                <a:latin typeface="Arial" pitchFamily="34" charset="0"/>
                <a:cs typeface="Arial" pitchFamily="34" charset="0"/>
              </a:rPr>
              <a:t> d'</a:t>
            </a:r>
            <a:r>
              <a:rPr lang="fr-FR" sz="1400" dirty="0" smtClean="0">
                <a:solidFill>
                  <a:schemeClr val="tx1">
                    <a:lumMod val="50000"/>
                    <a:lumOff val="50000"/>
                  </a:schemeClr>
                </a:solidFill>
                <a:latin typeface="Arial" pitchFamily="34" charset="0"/>
                <a:cs typeface="Arial" pitchFamily="34" charset="0"/>
              </a:rPr>
              <a:t>entreprise</a:t>
            </a:r>
            <a:r>
              <a:rPr lang="fr-FR" sz="1400" b="0" dirty="0" smtClean="0">
                <a:solidFill>
                  <a:schemeClr val="tx1">
                    <a:lumMod val="50000"/>
                    <a:lumOff val="50000"/>
                  </a:schemeClr>
                </a:solidFill>
                <a:latin typeface="Arial" pitchFamily="34" charset="0"/>
                <a:cs typeface="Arial" pitchFamily="34" charset="0"/>
              </a:rPr>
              <a:t> est subordonnée à sa signature par </a:t>
            </a:r>
            <a:r>
              <a:rPr lang="fr-FR" sz="1400" dirty="0" smtClean="0">
                <a:solidFill>
                  <a:schemeClr val="tx1">
                    <a:lumMod val="50000"/>
                    <a:lumOff val="50000"/>
                  </a:schemeClr>
                </a:solidFill>
                <a:latin typeface="Arial" pitchFamily="34" charset="0"/>
                <a:cs typeface="Arial" pitchFamily="34" charset="0"/>
              </a:rPr>
              <a:t>la majorité des membres des titulaires élus du conseil ou par un ou plusieurs membres titulaires ayant recueilli plus de 50 % des suffrages exprimés lors des dernières élections professionnelles</a:t>
            </a:r>
            <a:r>
              <a:rPr lang="fr-FR" sz="1400" b="0" dirty="0" smtClean="0">
                <a:solidFill>
                  <a:schemeClr val="tx1">
                    <a:lumMod val="50000"/>
                    <a:lumOff val="50000"/>
                  </a:schemeClr>
                </a:solidFill>
                <a:latin typeface="Arial" pitchFamily="34" charset="0"/>
                <a:cs typeface="Arial" pitchFamily="34" charset="0"/>
              </a:rPr>
              <a:t> (% au 1</a:t>
            </a:r>
            <a:r>
              <a:rPr lang="fr-FR" sz="1400" b="0" baseline="30000" dirty="0" smtClean="0">
                <a:solidFill>
                  <a:schemeClr val="tx1">
                    <a:lumMod val="50000"/>
                    <a:lumOff val="50000"/>
                  </a:schemeClr>
                </a:solidFill>
                <a:latin typeface="Arial" pitchFamily="34" charset="0"/>
                <a:cs typeface="Arial" pitchFamily="34" charset="0"/>
              </a:rPr>
              <a:t>er</a:t>
            </a:r>
            <a:r>
              <a:rPr lang="fr-FR" sz="1400" b="0" dirty="0" smtClean="0">
                <a:solidFill>
                  <a:schemeClr val="tx1">
                    <a:lumMod val="50000"/>
                    <a:lumOff val="50000"/>
                  </a:schemeClr>
                </a:solidFill>
                <a:latin typeface="Arial" pitchFamily="34" charset="0"/>
                <a:cs typeface="Arial" pitchFamily="34" charset="0"/>
              </a:rPr>
              <a:t> tour ou au 2</a:t>
            </a:r>
            <a:r>
              <a:rPr lang="fr-FR" sz="1400" b="0" baseline="30000" dirty="0" smtClean="0">
                <a:solidFill>
                  <a:schemeClr val="tx1">
                    <a:lumMod val="50000"/>
                    <a:lumOff val="50000"/>
                  </a:schemeClr>
                </a:solidFill>
                <a:latin typeface="Arial" pitchFamily="34" charset="0"/>
                <a:cs typeface="Arial" pitchFamily="34" charset="0"/>
              </a:rPr>
              <a:t>nd</a:t>
            </a:r>
            <a:r>
              <a:rPr lang="fr-FR" sz="1400" b="0" dirty="0" smtClean="0">
                <a:solidFill>
                  <a:schemeClr val="tx1">
                    <a:lumMod val="50000"/>
                    <a:lumOff val="50000"/>
                  </a:schemeClr>
                </a:solidFill>
                <a:latin typeface="Arial" pitchFamily="34" charset="0"/>
                <a:cs typeface="Arial" pitchFamily="34" charset="0"/>
              </a:rPr>
              <a:t> tour selon le tour auquel a été élu le membre)</a:t>
            </a:r>
            <a:r>
              <a:rPr lang="fr-FR" sz="1400" dirty="0" smtClean="0">
                <a:solidFill>
                  <a:schemeClr val="tx1">
                    <a:lumMod val="50000"/>
                    <a:lumOff val="50000"/>
                  </a:schemeClr>
                </a:solidFill>
                <a:latin typeface="Arial" pitchFamily="34" charset="0"/>
                <a:cs typeface="Arial" pitchFamily="34" charset="0"/>
              </a:rPr>
              <a:t>. </a:t>
            </a:r>
          </a:p>
          <a:p>
            <a:pPr marL="720725" lvl="1" indent="-263525" algn="just">
              <a:buFontTx/>
              <a:buNone/>
              <a:defRPr/>
            </a:pPr>
            <a:endParaRPr lang="fr-FR" sz="140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r>
              <a:rPr lang="fr-FR" sz="1400" b="0" dirty="0" smtClean="0">
                <a:solidFill>
                  <a:schemeClr val="tx1">
                    <a:lumMod val="50000"/>
                    <a:lumOff val="50000"/>
                  </a:schemeClr>
                </a:solidFill>
                <a:latin typeface="Arial" pitchFamily="34" charset="0"/>
                <a:cs typeface="Arial" pitchFamily="34" charset="0"/>
              </a:rPr>
              <a:t>En contrepartie, l’accord instituant le </a:t>
            </a:r>
            <a:r>
              <a:rPr lang="fr-FR" sz="1400" b="0" dirty="0" err="1" smtClean="0">
                <a:solidFill>
                  <a:schemeClr val="tx1">
                    <a:lumMod val="50000"/>
                    <a:lumOff val="50000"/>
                  </a:schemeClr>
                </a:solidFill>
                <a:latin typeface="Arial" pitchFamily="34" charset="0"/>
                <a:cs typeface="Arial" pitchFamily="34" charset="0"/>
              </a:rPr>
              <a:t>CdE</a:t>
            </a:r>
            <a:r>
              <a:rPr lang="fr-FR" sz="1400" b="0" dirty="0" smtClean="0">
                <a:solidFill>
                  <a:schemeClr val="tx1">
                    <a:lumMod val="50000"/>
                    <a:lumOff val="50000"/>
                  </a:schemeClr>
                </a:solidFill>
                <a:latin typeface="Arial" pitchFamily="34" charset="0"/>
                <a:cs typeface="Arial" pitchFamily="34" charset="0"/>
              </a:rPr>
              <a:t> devra fixer un certain nombre de thèmes sur lesquels le </a:t>
            </a:r>
            <a:r>
              <a:rPr lang="fr-FR" sz="1400" b="0" dirty="0" err="1" smtClean="0">
                <a:solidFill>
                  <a:schemeClr val="tx1">
                    <a:lumMod val="50000"/>
                    <a:lumOff val="50000"/>
                  </a:schemeClr>
                </a:solidFill>
                <a:latin typeface="Arial" pitchFamily="34" charset="0"/>
                <a:cs typeface="Arial" pitchFamily="34" charset="0"/>
              </a:rPr>
              <a:t>CdE</a:t>
            </a:r>
            <a:r>
              <a:rPr lang="fr-FR" sz="1400" b="0" dirty="0" smtClean="0">
                <a:solidFill>
                  <a:schemeClr val="tx1">
                    <a:lumMod val="50000"/>
                    <a:lumOff val="50000"/>
                  </a:schemeClr>
                </a:solidFill>
                <a:latin typeface="Arial" pitchFamily="34" charset="0"/>
                <a:cs typeface="Arial" pitchFamily="34" charset="0"/>
              </a:rPr>
              <a:t> devra donner un </a:t>
            </a:r>
            <a:r>
              <a:rPr lang="fr-FR" sz="1400" dirty="0" smtClean="0">
                <a:solidFill>
                  <a:schemeClr val="tx1">
                    <a:lumMod val="50000"/>
                    <a:lumOff val="50000"/>
                  </a:schemeClr>
                </a:solidFill>
                <a:latin typeface="Arial" pitchFamily="34" charset="0"/>
                <a:cs typeface="Arial" pitchFamily="34" charset="0"/>
              </a:rPr>
              <a:t>avis conforme</a:t>
            </a:r>
            <a:r>
              <a:rPr lang="fr-FR" sz="1400" b="0" dirty="0" smtClean="0">
                <a:solidFill>
                  <a:schemeClr val="tx1">
                    <a:lumMod val="50000"/>
                    <a:lumOff val="50000"/>
                  </a:schemeClr>
                </a:solidFill>
                <a:latin typeface="Arial" pitchFamily="34" charset="0"/>
                <a:cs typeface="Arial" pitchFamily="34" charset="0"/>
              </a:rPr>
              <a:t> (avec a minima, la formation), une sorte de droit de véto. </a:t>
            </a:r>
            <a:endParaRPr lang="fr-FR" sz="140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endParaRPr lang="fr-FR" sz="140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r>
              <a:rPr lang="fr-FR" sz="1400" b="0" dirty="0" smtClean="0">
                <a:solidFill>
                  <a:schemeClr val="tx1">
                    <a:lumMod val="50000"/>
                    <a:lumOff val="50000"/>
                  </a:schemeClr>
                </a:solidFill>
                <a:latin typeface="Arial" pitchFamily="34" charset="0"/>
                <a:cs typeface="Arial" pitchFamily="34" charset="0"/>
              </a:rPr>
              <a:t>Pour le reste des modalités, tout ou presque est à </a:t>
            </a:r>
            <a:r>
              <a:rPr lang="fr-FR" sz="1400" dirty="0" smtClean="0">
                <a:solidFill>
                  <a:schemeClr val="tx1">
                    <a:lumMod val="50000"/>
                    <a:lumOff val="50000"/>
                  </a:schemeClr>
                </a:solidFill>
                <a:latin typeface="Arial" pitchFamily="34" charset="0"/>
                <a:cs typeface="Arial" pitchFamily="34" charset="0"/>
              </a:rPr>
              <a:t>définir par l’accord </a:t>
            </a:r>
            <a:r>
              <a:rPr lang="fr-FR" sz="1400" b="0" dirty="0" smtClean="0">
                <a:solidFill>
                  <a:schemeClr val="tx1">
                    <a:lumMod val="50000"/>
                    <a:lumOff val="50000"/>
                  </a:schemeClr>
                </a:solidFill>
                <a:latin typeface="Arial" pitchFamily="34" charset="0"/>
                <a:cs typeface="Arial" pitchFamily="34" charset="0"/>
              </a:rPr>
              <a:t>mettant en place le </a:t>
            </a:r>
            <a:r>
              <a:rPr lang="fr-FR" sz="1400" b="0" dirty="0" err="1" smtClean="0">
                <a:solidFill>
                  <a:schemeClr val="tx1">
                    <a:lumMod val="50000"/>
                    <a:lumOff val="50000"/>
                  </a:schemeClr>
                </a:solidFill>
                <a:latin typeface="Arial" pitchFamily="34" charset="0"/>
                <a:cs typeface="Arial" pitchFamily="34" charset="0"/>
              </a:rPr>
              <a:t>CdE</a:t>
            </a:r>
            <a:r>
              <a:rPr lang="fr-FR" sz="1400" b="0" dirty="0" smtClean="0">
                <a:solidFill>
                  <a:schemeClr val="tx1">
                    <a:lumMod val="50000"/>
                    <a:lumOff val="50000"/>
                  </a:schemeClr>
                </a:solidFill>
                <a:latin typeface="Arial" pitchFamily="34" charset="0"/>
                <a:cs typeface="Arial" pitchFamily="34" charset="0"/>
              </a:rPr>
              <a:t> (composition de la délégation, périodicité des thèmes de négociation, modalités de dénonciation), seul un plancher d’heures de délégations à été prévu pour les membres participant à une négociation (R2321-1). </a:t>
            </a:r>
          </a:p>
          <a:p>
            <a:pPr marL="720725" lvl="1" indent="-263525" algn="just">
              <a:buFontTx/>
              <a:buNone/>
              <a:defRPr/>
            </a:pPr>
            <a:endParaRPr lang="fr-FR" sz="140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III. Composition</a:t>
            </a:r>
          </a:p>
        </p:txBody>
      </p:sp>
      <p:sp>
        <p:nvSpPr>
          <p:cNvPr id="17411" name="Rectangle 3"/>
          <p:cNvSpPr>
            <a:spLocks noGrp="1" noChangeArrowheads="1"/>
          </p:cNvSpPr>
          <p:nvPr>
            <p:ph type="body" orient="vert" idx="1"/>
          </p:nvPr>
        </p:nvSpPr>
        <p:spPr>
          <a:xfrm rot="16200000">
            <a:off x="2107406" y="178594"/>
            <a:ext cx="4929188" cy="7715250"/>
          </a:xfrm>
        </p:spPr>
        <p:txBody>
          <a:bodyPr/>
          <a:lstStyle/>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1) Nombre de membres élus</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Le nombre de mandats au CSE est en baisse par rapport au cumul des anciennes institutions. Les rapports sont les suivant :</a:t>
            </a:r>
          </a:p>
          <a:p>
            <a:pPr marL="720725" lvl="1" indent="-263525" algn="just">
              <a:buFontTx/>
              <a:buNone/>
              <a:defRPr/>
            </a:pPr>
            <a:endParaRPr lang="fr-FR" sz="1400" b="0" dirty="0" smtClean="0">
              <a:latin typeface="Arial" pitchFamily="34" charset="0"/>
              <a:cs typeface="Arial" pitchFamily="34" charset="0"/>
            </a:endParaRPr>
          </a:p>
          <a:p>
            <a:pPr marL="1082675" lvl="2" indent="-263525" algn="just">
              <a:defRPr/>
            </a:pPr>
            <a:r>
              <a:rPr lang="fr-FR" sz="1400" dirty="0" smtClean="0">
                <a:latin typeface="Arial" pitchFamily="34" charset="0"/>
                <a:cs typeface="Arial" pitchFamily="34" charset="0"/>
              </a:rPr>
              <a:t>11 à 49 : même nombre de mandats, </a:t>
            </a:r>
          </a:p>
          <a:p>
            <a:pPr marL="1082675" lvl="2" indent="-263525" algn="just">
              <a:defRPr/>
            </a:pPr>
            <a:r>
              <a:rPr lang="fr-FR" sz="1400" dirty="0" smtClean="0">
                <a:latin typeface="Arial" pitchFamily="34" charset="0"/>
                <a:cs typeface="Arial" pitchFamily="34" charset="0"/>
              </a:rPr>
              <a:t>50 à 10 000 : entre 2/3 et 1/2 du cumul des anciennes institutions, </a:t>
            </a:r>
          </a:p>
          <a:p>
            <a:pPr marL="1082675" lvl="2" indent="-263525" algn="just">
              <a:defRPr/>
            </a:pPr>
            <a:r>
              <a:rPr lang="fr-FR" sz="1400" dirty="0" smtClean="0">
                <a:latin typeface="Arial" pitchFamily="34" charset="0"/>
                <a:cs typeface="Arial" pitchFamily="34" charset="0"/>
              </a:rPr>
              <a:t>Pour les établissements/entreprises de plus de 10 000, le nombre est plafonné, ce qui réduit la représentation </a:t>
            </a:r>
            <a:r>
              <a:rPr lang="fr-FR" sz="1400" dirty="0" smtClean="0">
                <a:solidFill>
                  <a:schemeClr val="tx1">
                    <a:lumMod val="50000"/>
                    <a:lumOff val="50000"/>
                  </a:schemeClr>
                </a:solidFill>
                <a:latin typeface="Arial" pitchFamily="34" charset="0"/>
                <a:cs typeface="Arial" pitchFamily="34" charset="0"/>
              </a:rPr>
              <a:t>(alors qu’auparavant il y avait 1 DP supplémentaire par tranche de 150 au-delà de 1000 salariés).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Ces nombres ne constituent que des </a:t>
            </a:r>
            <a:r>
              <a:rPr lang="fr-FR" sz="1400" dirty="0" smtClean="0">
                <a:latin typeface="Arial" pitchFamily="34" charset="0"/>
                <a:cs typeface="Arial" pitchFamily="34" charset="0"/>
              </a:rPr>
              <a:t>minima</a:t>
            </a:r>
            <a:r>
              <a:rPr lang="fr-FR" sz="1400" b="0" dirty="0" smtClean="0">
                <a:latin typeface="Arial" pitchFamily="34" charset="0"/>
                <a:cs typeface="Arial" pitchFamily="34" charset="0"/>
              </a:rPr>
              <a:t>, établis sauf dispositions plus favorables dans le protocole d’accord préélectoral </a:t>
            </a:r>
            <a:r>
              <a:rPr lang="fr-FR" sz="1400" b="0" dirty="0" smtClean="0">
                <a:solidFill>
                  <a:schemeClr val="tx1">
                    <a:lumMod val="50000"/>
                    <a:lumOff val="50000"/>
                  </a:schemeClr>
                </a:solidFill>
                <a:latin typeface="Arial" pitchFamily="34" charset="0"/>
                <a:cs typeface="Arial" pitchFamily="34" charset="0"/>
              </a:rPr>
              <a:t>(R2314-1 et </a:t>
            </a:r>
            <a:r>
              <a:rPr lang="fr-FR" sz="1400" b="0" dirty="0" smtClean="0">
                <a:solidFill>
                  <a:schemeClr val="bg1">
                    <a:lumMod val="50000"/>
                  </a:schemeClr>
                </a:solidFill>
              </a:rPr>
              <a:t>L2314-7</a:t>
            </a:r>
            <a:r>
              <a:rPr lang="fr-FR" sz="1400" b="0" dirty="0" smtClean="0">
                <a:solidFill>
                  <a:schemeClr val="tx1">
                    <a:lumMod val="50000"/>
                    <a:lumOff val="50000"/>
                  </a:schemeClr>
                </a:solidFill>
                <a:latin typeface="Arial" pitchFamily="34" charset="0"/>
                <a:cs typeface="Arial" pitchFamily="34" charset="0"/>
              </a:rPr>
              <a:t>)</a:t>
            </a:r>
            <a:r>
              <a:rPr lang="fr-FR" sz="1400" b="0" dirty="0" smtClean="0">
                <a:latin typeface="Arial" pitchFamily="34" charset="0"/>
                <a:cs typeface="Arial" pitchFamily="34" charset="0"/>
              </a:rPr>
              <a:t>. </a:t>
            </a:r>
          </a:p>
          <a:p>
            <a:pPr marL="720725" lvl="1" indent="-263525" algn="just">
              <a:buFontTx/>
              <a:buNone/>
              <a:defRPr/>
            </a:pPr>
            <a:r>
              <a:rPr lang="fr-FR" sz="1400" b="0" dirty="0" smtClean="0">
                <a:solidFill>
                  <a:schemeClr val="bg1">
                    <a:lumMod val="50000"/>
                  </a:schemeClr>
                </a:solidFill>
                <a:latin typeface="Arial" pitchFamily="34" charset="0"/>
                <a:cs typeface="Arial" pitchFamily="34" charset="0"/>
              </a:rPr>
              <a:t>Pour le tableaux complets sur la composition du CSE et ses moyens, voir partie V. </a:t>
            </a:r>
          </a:p>
          <a:p>
            <a:pPr marL="720725" lvl="1" indent="-263525" algn="just">
              <a:buFontTx/>
              <a:buNone/>
              <a:defRPr/>
            </a:pPr>
            <a:endParaRPr lang="fr-FR" sz="140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Il y a autant de suppléants au CSE que de titulaires. Cependant, </a:t>
            </a:r>
            <a:r>
              <a:rPr lang="fr-FR" sz="1400" u="sng" dirty="0" smtClean="0">
                <a:latin typeface="Arial" pitchFamily="34" charset="0"/>
                <a:cs typeface="Arial" pitchFamily="34" charset="0"/>
              </a:rPr>
              <a:t>les suppléants au CSE ne pourront siéger qu’en l’absence de titulaires</a:t>
            </a:r>
            <a:r>
              <a:rPr lang="fr-FR" sz="1400" b="0" dirty="0" smtClean="0">
                <a:latin typeface="Arial" pitchFamily="34" charset="0"/>
                <a:cs typeface="Arial" pitchFamily="34" charset="0"/>
              </a:rPr>
              <a:t> </a:t>
            </a:r>
            <a:r>
              <a:rPr lang="fr-FR" sz="1400" b="0" dirty="0" smtClean="0">
                <a:solidFill>
                  <a:schemeClr val="bg1">
                    <a:lumMod val="50000"/>
                  </a:schemeClr>
                </a:solidFill>
                <a:latin typeface="Arial" pitchFamily="34" charset="0"/>
                <a:cs typeface="Arial" pitchFamily="34" charset="0"/>
              </a:rPr>
              <a:t>alors qu’ils étaient auparavant présents. </a:t>
            </a:r>
          </a:p>
          <a:p>
            <a:pPr marL="720725" lvl="1" indent="-263525" algn="just">
              <a:buFontTx/>
              <a:buNone/>
              <a:defRPr/>
            </a:pPr>
            <a:endParaRPr lang="fr-FR" sz="1400" b="0" dirty="0" smtClean="0">
              <a:solidFill>
                <a:schemeClr val="bg1">
                  <a:lumMod val="50000"/>
                </a:schemeClr>
              </a:solidFill>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III. Composition</a:t>
            </a:r>
          </a:p>
        </p:txBody>
      </p:sp>
      <p:sp>
        <p:nvSpPr>
          <p:cNvPr id="17411" name="Rectangle 3"/>
          <p:cNvSpPr>
            <a:spLocks noGrp="1" noChangeArrowheads="1"/>
          </p:cNvSpPr>
          <p:nvPr>
            <p:ph type="body" orient="vert" idx="1"/>
          </p:nvPr>
        </p:nvSpPr>
        <p:spPr>
          <a:xfrm rot="16200000">
            <a:off x="2107406" y="178594"/>
            <a:ext cx="4929188" cy="7715250"/>
          </a:xfrm>
        </p:spPr>
        <p:txBody>
          <a:bodyPr/>
          <a:lstStyle/>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2) CSE Central </a:t>
            </a:r>
          </a:p>
          <a:p>
            <a:pPr marL="720725" lvl="1" indent="-263525" algn="just">
              <a:buFontTx/>
              <a:buNone/>
              <a:defRPr/>
            </a:pPr>
            <a:endParaRPr lang="fr-FR" sz="1400" b="0" u="sng" dirty="0" smtClean="0">
              <a:solidFill>
                <a:schemeClr val="tx2"/>
              </a:solidFill>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Un CSE central doit être mis en place dans toute entreprise composée d’établissements distincts </a:t>
            </a:r>
            <a:r>
              <a:rPr lang="fr-FR" sz="1400" b="0" dirty="0" smtClean="0">
                <a:solidFill>
                  <a:schemeClr val="tx1">
                    <a:lumMod val="50000"/>
                    <a:lumOff val="50000"/>
                  </a:schemeClr>
                </a:solidFill>
                <a:latin typeface="Arial" pitchFamily="34" charset="0"/>
                <a:cs typeface="Arial" pitchFamily="34" charset="0"/>
              </a:rPr>
              <a:t>(L2313-1)</a:t>
            </a:r>
            <a:r>
              <a:rPr lang="fr-FR" sz="1400" b="0" dirty="0" smtClean="0">
                <a:latin typeface="Arial" pitchFamily="34" charset="0"/>
                <a:cs typeface="Arial" pitchFamily="34" charset="0"/>
              </a:rPr>
              <a:t>. </a:t>
            </a:r>
          </a:p>
          <a:p>
            <a:pPr marL="720725" lvl="1" indent="-263525" algn="just">
              <a:buFontTx/>
              <a:buNone/>
              <a:defRPr/>
            </a:pPr>
            <a:endParaRPr lang="fr-FR" sz="1400" b="0" u="sng" dirty="0" smtClean="0">
              <a:solidFill>
                <a:schemeClr val="tx2"/>
              </a:solidFill>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Le </a:t>
            </a:r>
            <a:r>
              <a:rPr lang="fr-FR" sz="1400" dirty="0" smtClean="0">
                <a:latin typeface="Arial" pitchFamily="34" charset="0"/>
                <a:cs typeface="Arial" pitchFamily="34" charset="0"/>
              </a:rPr>
              <a:t>CSE central</a:t>
            </a:r>
            <a:r>
              <a:rPr lang="fr-FR" sz="1400" b="0" dirty="0" smtClean="0">
                <a:latin typeface="Arial" pitchFamily="34" charset="0"/>
                <a:cs typeface="Arial" pitchFamily="34" charset="0"/>
              </a:rPr>
              <a:t> est limité à </a:t>
            </a:r>
            <a:r>
              <a:rPr lang="fr-FR" sz="1400" dirty="0" smtClean="0">
                <a:latin typeface="Arial" pitchFamily="34" charset="0"/>
                <a:cs typeface="Arial" pitchFamily="34" charset="0"/>
              </a:rPr>
              <a:t>25 titulaires et 25 suppléants, </a:t>
            </a:r>
            <a:r>
              <a:rPr lang="fr-FR" sz="1400" b="0" dirty="0" smtClean="0">
                <a:solidFill>
                  <a:schemeClr val="tx1">
                    <a:lumMod val="50000"/>
                    <a:lumOff val="50000"/>
                  </a:schemeClr>
                </a:solidFill>
                <a:latin typeface="Arial" pitchFamily="34" charset="0"/>
                <a:cs typeface="Arial" pitchFamily="34" charset="0"/>
              </a:rPr>
              <a:t>contre 20 auparavant</a:t>
            </a:r>
            <a:r>
              <a:rPr lang="fr-FR" sz="1400" b="0" dirty="0" smtClean="0">
                <a:latin typeface="Arial" pitchFamily="34" charset="0"/>
                <a:cs typeface="Arial" pitchFamily="34" charset="0"/>
              </a:rPr>
              <a:t>, sauf accord plus favorable conclu avec l’ensemble des organisations représentatives </a:t>
            </a:r>
            <a:r>
              <a:rPr lang="fr-FR" sz="1400" b="0" dirty="0" smtClean="0">
                <a:solidFill>
                  <a:schemeClr val="tx1">
                    <a:lumMod val="50000"/>
                    <a:lumOff val="50000"/>
                  </a:schemeClr>
                </a:solidFill>
                <a:latin typeface="Arial" pitchFamily="34" charset="0"/>
                <a:cs typeface="Arial" pitchFamily="34" charset="0"/>
              </a:rPr>
              <a:t>(R2316-1)</a:t>
            </a:r>
            <a:r>
              <a:rPr lang="fr-FR" sz="1400" b="0" dirty="0" smtClean="0">
                <a:latin typeface="Arial" pitchFamily="34" charset="0"/>
                <a:cs typeface="Arial" pitchFamily="34" charset="0"/>
              </a:rPr>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Il est simplement énoncé que c</a:t>
            </a:r>
            <a:r>
              <a:rPr lang="fr-FR" sz="1400" b="0" dirty="0" smtClean="0"/>
              <a:t>haque comité d’établissement élit, parmi ses membres, ses représentants au comité central </a:t>
            </a:r>
            <a:r>
              <a:rPr lang="fr-FR" sz="1400" b="0" dirty="0" smtClean="0">
                <a:solidFill>
                  <a:schemeClr val="tx1">
                    <a:lumMod val="50000"/>
                    <a:lumOff val="50000"/>
                  </a:schemeClr>
                </a:solidFill>
              </a:rPr>
              <a:t>(</a:t>
            </a:r>
            <a:r>
              <a:rPr lang="fr-FR" sz="1400" b="0" dirty="0" smtClean="0">
                <a:solidFill>
                  <a:schemeClr val="tx1">
                    <a:lumMod val="50000"/>
                    <a:lumOff val="50000"/>
                  </a:schemeClr>
                </a:solidFill>
                <a:latin typeface="Arial" pitchFamily="34" charset="0"/>
                <a:cs typeface="Arial" pitchFamily="34" charset="0"/>
              </a:rPr>
              <a:t>L2316-4)</a:t>
            </a:r>
            <a:r>
              <a:rPr lang="fr-FR" sz="1400" b="0" dirty="0" smtClean="0"/>
              <a:t>.</a:t>
            </a:r>
            <a:endParaRPr lang="fr-FR" sz="1400" b="0" dirty="0" smtClean="0">
              <a:latin typeface="Arial" pitchFamily="34" charset="0"/>
              <a:cs typeface="Arial" pitchFamily="34" charset="0"/>
            </a:endParaRPr>
          </a:p>
          <a:p>
            <a:pPr marL="720725" lvl="1" indent="-263525" algn="just">
              <a:buFontTx/>
              <a:buNone/>
              <a:defRPr/>
            </a:pPr>
            <a:endParaRPr lang="fr-FR" sz="1400" b="0" dirty="0" smtClean="0">
              <a:solidFill>
                <a:srgbClr val="C00000"/>
              </a:solidFill>
              <a:latin typeface="Arial" pitchFamily="34" charset="0"/>
              <a:cs typeface="Arial" pitchFamily="34" charset="0"/>
            </a:endParaRPr>
          </a:p>
          <a:p>
            <a:pPr marL="720725" lvl="1" indent="-263525" algn="just">
              <a:buFontTx/>
              <a:buNone/>
              <a:defRPr/>
            </a:pPr>
            <a:r>
              <a:rPr lang="fr-FR" sz="1400" b="0" dirty="0" smtClean="0"/>
              <a:t>Le décret ne précise pas le nombre de délégués à élire pour chaque établissement. La composition du CSE central est donc librement fixée par accord. </a:t>
            </a:r>
          </a:p>
          <a:p>
            <a:pPr marL="720725" lvl="1" indent="-263525" algn="just">
              <a:buFontTx/>
              <a:buNone/>
              <a:defRPr/>
            </a:pPr>
            <a:endParaRPr lang="fr-FR" sz="1400" b="0" dirty="0" smtClean="0"/>
          </a:p>
          <a:p>
            <a:pPr marL="720725" lvl="1" indent="-263525" algn="just">
              <a:buFontTx/>
              <a:buNone/>
              <a:defRPr/>
            </a:pPr>
            <a:r>
              <a:rPr lang="fr-FR" sz="1400" b="0" dirty="0" smtClean="0"/>
              <a:t>A défaut d'accord, la DIRECCTE est compétente pour la répartition des sièges entre les différents établissements </a:t>
            </a:r>
            <a:r>
              <a:rPr lang="fr-FR" sz="1400" b="0" dirty="0" smtClean="0">
                <a:solidFill>
                  <a:schemeClr val="tx1">
                    <a:lumMod val="50000"/>
                    <a:lumOff val="50000"/>
                  </a:schemeClr>
                </a:solidFill>
              </a:rPr>
              <a:t>(R2316-2)</a:t>
            </a:r>
            <a:r>
              <a:rPr lang="fr-FR" sz="1400" b="0" dirty="0" smtClean="0"/>
              <a:t>.</a:t>
            </a:r>
          </a:p>
          <a:p>
            <a:pPr marL="720725" lvl="1" indent="-263525" algn="just">
              <a:buFontTx/>
              <a:buNone/>
              <a:defRPr/>
            </a:pPr>
            <a:endParaRPr lang="fr-FR" sz="1400" b="0" dirty="0" smtClean="0"/>
          </a:p>
          <a:p>
            <a:pPr lvl="1">
              <a:buFontTx/>
              <a:buNone/>
              <a:defRPr/>
            </a:pPr>
            <a:r>
              <a:rPr lang="fr-FR" sz="1400" b="0" dirty="0" smtClean="0">
                <a:latin typeface="Arial" pitchFamily="34" charset="0"/>
                <a:cs typeface="Arial" pitchFamily="34" charset="0"/>
              </a:rPr>
              <a:t>Il est précisé que le comité central désigne un secrétaire et un </a:t>
            </a:r>
            <a:r>
              <a:rPr lang="fr-FR" sz="1400" dirty="0" smtClean="0">
                <a:latin typeface="Arial" pitchFamily="34" charset="0"/>
                <a:cs typeface="Arial" pitchFamily="34" charset="0"/>
              </a:rPr>
              <a:t>secrétaire adjoint </a:t>
            </a:r>
            <a:r>
              <a:rPr lang="fr-FR" sz="1400" b="0" dirty="0" smtClean="0">
                <a:latin typeface="Arial" pitchFamily="34" charset="0"/>
                <a:cs typeface="Arial" pitchFamily="34" charset="0"/>
              </a:rPr>
              <a:t>en charge des attributions en matière de santé, sécurité et des conditions de travail </a:t>
            </a:r>
            <a:r>
              <a:rPr lang="fr-FR" sz="1400" b="0" dirty="0" smtClean="0">
                <a:solidFill>
                  <a:schemeClr val="tx1">
                    <a:lumMod val="50000"/>
                    <a:lumOff val="50000"/>
                  </a:schemeClr>
                </a:solidFill>
                <a:latin typeface="Arial" pitchFamily="34" charset="0"/>
                <a:cs typeface="Arial" pitchFamily="34" charset="0"/>
              </a:rPr>
              <a:t>(</a:t>
            </a:r>
            <a:r>
              <a:rPr lang="fr-FR" sz="1400" b="0" dirty="0" smtClean="0">
                <a:solidFill>
                  <a:schemeClr val="tx1">
                    <a:lumMod val="50000"/>
                    <a:lumOff val="50000"/>
                  </a:schemeClr>
                </a:solidFill>
              </a:rPr>
              <a:t>L2316-13)</a:t>
            </a:r>
            <a:r>
              <a:rPr lang="fr-FR" sz="1400" b="0" dirty="0" smtClean="0">
                <a:latin typeface="Arial" pitchFamily="34" charset="0"/>
                <a:cs typeface="Arial" pitchFamily="34" charset="0"/>
              </a:rPr>
              <a:t>.</a:t>
            </a:r>
          </a:p>
          <a:p>
            <a:pPr lvl="1">
              <a:buFontTx/>
              <a:buNone/>
              <a:defRPr/>
            </a:pPr>
            <a:r>
              <a:rPr lang="fr-FR" sz="1400" b="0" dirty="0" smtClean="0">
                <a:latin typeface="Arial" pitchFamily="34" charset="0"/>
                <a:cs typeface="Arial" pitchFamily="34" charset="0"/>
              </a:rPr>
              <a:t/>
            </a:r>
            <a:br>
              <a:rPr lang="fr-FR" sz="1400" b="0" dirty="0" smtClean="0">
                <a:latin typeface="Arial" pitchFamily="34" charset="0"/>
                <a:cs typeface="Arial" pitchFamily="34" charset="0"/>
              </a:rPr>
            </a:br>
            <a:endParaRPr lang="fr-FR" sz="1400" b="0" dirty="0" smtClean="0">
              <a:latin typeface="Arial" pitchFamily="34" charset="0"/>
              <a:cs typeface="Arial" pitchFamily="34" charset="0"/>
            </a:endParaRPr>
          </a:p>
          <a:p>
            <a:pPr marL="720725" lvl="1" indent="-263525" algn="just">
              <a:buFontTx/>
              <a:buNone/>
              <a:defRPr/>
            </a:pPr>
            <a:endParaRPr lang="fr-FR" sz="1400" b="0" dirty="0" smtClean="0">
              <a:solidFill>
                <a:srgbClr val="C00000"/>
              </a:solidFill>
              <a:latin typeface="Arial" pitchFamily="34" charset="0"/>
              <a:cs typeface="Arial" pitchFamily="34" charset="0"/>
            </a:endParaRPr>
          </a:p>
          <a:p>
            <a:pPr marL="720725" lvl="1" indent="-263525" algn="just">
              <a:buFontTx/>
              <a:buNone/>
              <a:defRPr/>
            </a:pPr>
            <a:endParaRPr lang="fr-FR" sz="1400" b="0" dirty="0" smtClean="0">
              <a:solidFill>
                <a:srgbClr val="C00000"/>
              </a:solidFill>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III. Composition</a:t>
            </a:r>
          </a:p>
        </p:txBody>
      </p:sp>
      <p:sp>
        <p:nvSpPr>
          <p:cNvPr id="17411" name="Rectangle 3"/>
          <p:cNvSpPr>
            <a:spLocks noGrp="1" noChangeArrowheads="1"/>
          </p:cNvSpPr>
          <p:nvPr>
            <p:ph type="body" orient="vert" idx="1"/>
          </p:nvPr>
        </p:nvSpPr>
        <p:spPr>
          <a:xfrm rot="16200000">
            <a:off x="2107407" y="107156"/>
            <a:ext cx="4929188" cy="7858125"/>
          </a:xfrm>
        </p:spPr>
        <p:txBody>
          <a:bodyPr/>
          <a:lstStyle/>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2) Représentant syndical au CSE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Comme auparavant :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Char char="-"/>
              <a:defRPr/>
            </a:pPr>
            <a:r>
              <a:rPr lang="fr-FR" sz="1400" b="0" dirty="0" smtClean="0">
                <a:latin typeface="Arial" pitchFamily="34" charset="0"/>
                <a:cs typeface="Arial" pitchFamily="34" charset="0"/>
              </a:rPr>
              <a:t>dans les entreprises de moins de 300 salariés, le Délégué Syndical est, de droit, Représentant Syndical au CSE </a:t>
            </a:r>
            <a:r>
              <a:rPr lang="fr-FR" sz="1400" b="0" dirty="0" smtClean="0">
                <a:solidFill>
                  <a:schemeClr val="tx1">
                    <a:lumMod val="50000"/>
                    <a:lumOff val="50000"/>
                  </a:schemeClr>
                </a:solidFill>
                <a:latin typeface="Arial" pitchFamily="34" charset="0"/>
                <a:cs typeface="Arial" pitchFamily="34" charset="0"/>
              </a:rPr>
              <a:t>(L2143-22),</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Char char="-"/>
              <a:defRPr/>
            </a:pPr>
            <a:r>
              <a:rPr lang="fr-FR" sz="1400" b="0" dirty="0" smtClean="0">
                <a:latin typeface="Arial" pitchFamily="34" charset="0"/>
                <a:cs typeface="Arial" pitchFamily="34" charset="0"/>
              </a:rPr>
              <a:t>dans les entreprises d’au moins 300 salariés, chaque organisation syndicale représentative peut désigner un Représentant Syndical au CSE </a:t>
            </a:r>
            <a:r>
              <a:rPr lang="fr-FR" sz="1400" b="0" dirty="0" smtClean="0">
                <a:solidFill>
                  <a:schemeClr val="tx1">
                    <a:lumMod val="50000"/>
                    <a:lumOff val="50000"/>
                  </a:schemeClr>
                </a:solidFill>
                <a:latin typeface="Arial" pitchFamily="34" charset="0"/>
                <a:cs typeface="Arial" pitchFamily="34" charset="0"/>
              </a:rPr>
              <a:t>(L2324-2)</a:t>
            </a:r>
            <a:r>
              <a:rPr lang="fr-FR" sz="1400" b="0" dirty="0" smtClean="0">
                <a:latin typeface="Arial" pitchFamily="34" charset="0"/>
                <a:cs typeface="Arial" pitchFamily="34" charset="0"/>
              </a:rPr>
              <a:t>.</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Dans les entreprises d’au moins 501 salariés, le Représentant Syndical dispose de 20 heures de délégation par mois </a:t>
            </a:r>
            <a:r>
              <a:rPr lang="fr-FR" sz="1400" b="0" dirty="0" smtClean="0">
                <a:solidFill>
                  <a:schemeClr val="tx1">
                    <a:lumMod val="50000"/>
                    <a:lumOff val="50000"/>
                  </a:schemeClr>
                </a:solidFill>
                <a:latin typeface="Arial" pitchFamily="34" charset="0"/>
                <a:cs typeface="Arial" pitchFamily="34" charset="0"/>
              </a:rPr>
              <a:t>(R2315-4)</a:t>
            </a:r>
            <a:r>
              <a:rPr lang="fr-FR" sz="1400" b="0" dirty="0" smtClean="0">
                <a:latin typeface="Arial" pitchFamily="34" charset="0"/>
                <a:cs typeface="Arial" pitchFamily="34" charset="0"/>
              </a:rPr>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3) Délégation patronale au CSE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L’employeur, ou son représentant, préside le CSE, et peut désormais se faire assister par 3 collaborateurs, </a:t>
            </a:r>
            <a:r>
              <a:rPr lang="fr-FR" sz="1400" b="0" dirty="0" smtClean="0">
                <a:solidFill>
                  <a:schemeClr val="tx1">
                    <a:lumMod val="50000"/>
                    <a:lumOff val="50000"/>
                  </a:schemeClr>
                </a:solidFill>
                <a:latin typeface="Arial" pitchFamily="34" charset="0"/>
                <a:cs typeface="Arial" pitchFamily="34" charset="0"/>
              </a:rPr>
              <a:t>contre 2 auparavant (</a:t>
            </a:r>
            <a:r>
              <a:rPr lang="fr-FR" sz="1400" b="0" dirty="0" smtClean="0">
                <a:solidFill>
                  <a:schemeClr val="tx1">
                    <a:lumMod val="50000"/>
                    <a:lumOff val="50000"/>
                  </a:schemeClr>
                </a:solidFill>
              </a:rPr>
              <a:t>L2315-23)</a:t>
            </a:r>
            <a:r>
              <a:rPr lang="fr-FR" sz="1400" b="0" dirty="0" smtClean="0">
                <a:solidFill>
                  <a:schemeClr val="tx1">
                    <a:lumMod val="50000"/>
                    <a:lumOff val="50000"/>
                  </a:schemeClr>
                </a:solidFill>
                <a:latin typeface="Arial" pitchFamily="34" charset="0"/>
                <a:cs typeface="Arial" pitchFamily="34" charset="0"/>
              </a:rPr>
              <a:t>. Il a une voix délibérative, ses assistants des voies consultatives.</a:t>
            </a:r>
          </a:p>
          <a:p>
            <a:pPr marL="720725" lvl="1" indent="-263525" algn="just">
              <a:buFontTx/>
              <a:buNone/>
              <a:defRPr/>
            </a:pPr>
            <a:endParaRPr lang="fr-FR" sz="1400" b="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r>
              <a:rPr lang="fr-FR" sz="1400" b="0" dirty="0" smtClean="0"/>
              <a:t>Ensemble, ils ne peuvent pas être supérieurs en nombre aux représentants du personnel titulaires, dans les entreprises de moins de 50 salariés </a:t>
            </a:r>
            <a:r>
              <a:rPr lang="fr-FR" sz="1400" b="0" dirty="0" smtClean="0">
                <a:solidFill>
                  <a:schemeClr val="tx1">
                    <a:lumMod val="50000"/>
                    <a:lumOff val="50000"/>
                  </a:schemeClr>
                </a:solidFill>
              </a:rPr>
              <a:t>(L2315-21)</a:t>
            </a:r>
            <a:r>
              <a:rPr lang="fr-FR" sz="1400" b="0" dirty="0" smtClean="0"/>
              <a:t>.</a:t>
            </a: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IV. Mandats</a:t>
            </a:r>
          </a:p>
        </p:txBody>
      </p:sp>
      <p:sp>
        <p:nvSpPr>
          <p:cNvPr id="17411" name="Rectangle 3"/>
          <p:cNvSpPr>
            <a:spLocks noGrp="1" noChangeArrowheads="1"/>
          </p:cNvSpPr>
          <p:nvPr>
            <p:ph type="body" orient="vert" idx="1"/>
          </p:nvPr>
        </p:nvSpPr>
        <p:spPr>
          <a:xfrm rot="16200000">
            <a:off x="2107407" y="107156"/>
            <a:ext cx="4929188" cy="7858125"/>
          </a:xfrm>
        </p:spPr>
        <p:txBody>
          <a:bodyPr/>
          <a:lstStyle/>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u="sng" dirty="0" smtClean="0">
                <a:solidFill>
                  <a:schemeClr val="tx2"/>
                </a:solidFill>
                <a:latin typeface="Arial" pitchFamily="34" charset="0"/>
                <a:cs typeface="Arial" pitchFamily="34" charset="0"/>
              </a:rPr>
              <a:t>1) Durée des mandats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La durée du mandat des élus au CSE est en principe de 4 ans </a:t>
            </a:r>
            <a:r>
              <a:rPr lang="fr-FR" sz="1400" b="0" dirty="0" smtClean="0">
                <a:solidFill>
                  <a:schemeClr val="tx1">
                    <a:lumMod val="50000"/>
                    <a:lumOff val="50000"/>
                  </a:schemeClr>
                </a:solidFill>
                <a:latin typeface="Arial" pitchFamily="34" charset="0"/>
                <a:cs typeface="Arial" pitchFamily="34" charset="0"/>
              </a:rPr>
              <a:t>(L2314-33)</a:t>
            </a:r>
            <a:r>
              <a:rPr lang="fr-FR" sz="1400" b="0" dirty="0" smtClean="0">
                <a:latin typeface="Arial" pitchFamily="34" charset="0"/>
                <a:cs typeface="Arial" pitchFamily="34" charset="0"/>
              </a:rPr>
              <a:t>, mais peut être fixé entre 2 et 4 ans par accord </a:t>
            </a:r>
            <a:r>
              <a:rPr lang="fr-FR" sz="1400" b="0" dirty="0" smtClean="0">
                <a:solidFill>
                  <a:schemeClr val="tx1">
                    <a:lumMod val="50000"/>
                    <a:lumOff val="50000"/>
                  </a:schemeClr>
                </a:solidFill>
                <a:latin typeface="Arial" pitchFamily="34" charset="0"/>
                <a:cs typeface="Arial" pitchFamily="34" charset="0"/>
              </a:rPr>
              <a:t>(L2314-34)</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Les mandats des représentants de proximité prennent fin en même temps que les mandats des élus au CSE </a:t>
            </a:r>
            <a:r>
              <a:rPr lang="fr-FR" sz="1400" b="0" dirty="0" smtClean="0">
                <a:solidFill>
                  <a:schemeClr val="tx1">
                    <a:lumMod val="50000"/>
                    <a:lumOff val="50000"/>
                  </a:schemeClr>
                </a:solidFill>
                <a:latin typeface="Arial" pitchFamily="34" charset="0"/>
                <a:cs typeface="Arial" pitchFamily="34" charset="0"/>
              </a:rPr>
              <a:t>(</a:t>
            </a:r>
            <a:r>
              <a:rPr lang="fr-FR" sz="1400" b="0" dirty="0" smtClean="0">
                <a:solidFill>
                  <a:schemeClr val="tx1">
                    <a:lumMod val="50000"/>
                    <a:lumOff val="50000"/>
                  </a:schemeClr>
                </a:solidFill>
              </a:rPr>
              <a:t>L2313-7)</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u="sng" dirty="0" smtClean="0">
                <a:solidFill>
                  <a:schemeClr val="tx2"/>
                </a:solidFill>
                <a:latin typeface="Arial" pitchFamily="34" charset="0"/>
                <a:cs typeface="Arial" pitchFamily="34" charset="0"/>
              </a:rPr>
              <a:t>2) Limitation du nombre de mandats successifs</a:t>
            </a:r>
          </a:p>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u="sng" dirty="0" smtClean="0">
                <a:latin typeface="Arial" pitchFamily="34" charset="0"/>
                <a:cs typeface="Arial" pitchFamily="34" charset="0"/>
              </a:rPr>
              <a:t>Sauf si le protocole d’accord préélectoral en dispose autrement</a:t>
            </a:r>
            <a:r>
              <a:rPr lang="fr-FR" sz="1400" b="0" dirty="0" smtClean="0">
                <a:latin typeface="Arial" pitchFamily="34" charset="0"/>
                <a:cs typeface="Arial" pitchFamily="34" charset="0"/>
              </a:rPr>
              <a:t>, le nombre de mandats de membre du CSE successifs est </a:t>
            </a:r>
            <a:r>
              <a:rPr lang="fr-FR" sz="1400" dirty="0" smtClean="0">
                <a:latin typeface="Arial" pitchFamily="34" charset="0"/>
                <a:cs typeface="Arial" pitchFamily="34" charset="0"/>
              </a:rPr>
              <a:t>limité à trois</a:t>
            </a:r>
            <a:r>
              <a:rPr lang="fr-FR" sz="1400" b="0" dirty="0" smtClean="0">
                <a:latin typeface="Arial" pitchFamily="34" charset="0"/>
                <a:cs typeface="Arial" pitchFamily="34" charset="0"/>
              </a:rPr>
              <a:t>, dans les entreprises d’au moins 50 salariés</a:t>
            </a:r>
            <a:r>
              <a:rPr lang="fr-FR" sz="1400" b="0" dirty="0" smtClean="0">
                <a:solidFill>
                  <a:schemeClr val="tx1">
                    <a:lumMod val="50000"/>
                    <a:lumOff val="50000"/>
                  </a:schemeClr>
                </a:solidFill>
                <a:latin typeface="Arial" pitchFamily="34" charset="0"/>
                <a:cs typeface="Arial" pitchFamily="34" charset="0"/>
              </a:rPr>
              <a:t>(L2314-33)</a:t>
            </a:r>
            <a:r>
              <a:rPr lang="fr-FR" sz="1400" dirty="0" smtClean="0">
                <a:latin typeface="Arial" pitchFamily="34" charset="0"/>
                <a:cs typeface="Arial" pitchFamily="34" charset="0"/>
              </a:rPr>
              <a:t>. </a:t>
            </a:r>
          </a:p>
          <a:p>
            <a:pPr lvl="1">
              <a:buFontTx/>
              <a:buNone/>
              <a:defRPr/>
            </a:pPr>
            <a:endParaRPr lang="fr-FR" sz="140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Dans les entreprises dont l’effectif est compris entre 50 et 300 salariés, le protocole préélectoral peut stipuler autrement.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Cette limitation du nombre de mandat successifs ne s’applique qu’aux mandats de membres élus du CSE (</a:t>
            </a:r>
            <a:r>
              <a:rPr lang="fr-FR" sz="1400" dirty="0" smtClean="0">
                <a:latin typeface="Arial" pitchFamily="34" charset="0"/>
                <a:cs typeface="Arial" pitchFamily="34" charset="0"/>
              </a:rPr>
              <a:t>titulaires comme suppléants, sans autres précisions</a:t>
            </a:r>
            <a:r>
              <a:rPr lang="fr-FR" sz="1400" b="0" dirty="0" smtClean="0">
                <a:latin typeface="Arial" pitchFamily="34" charset="0"/>
                <a:cs typeface="Arial" pitchFamily="34" charset="0"/>
              </a:rPr>
              <a:t>), et non aux mandats de RS CSE ou représentants de proximité.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Espace réservé du texte vertical 2"/>
          <p:cNvSpPr>
            <a:spLocks noGrp="1"/>
          </p:cNvSpPr>
          <p:nvPr>
            <p:ph type="body" orient="vert" idx="1"/>
          </p:nvPr>
        </p:nvSpPr>
        <p:spPr>
          <a:xfrm rot="16200000">
            <a:off x="2035969" y="178594"/>
            <a:ext cx="4929188" cy="7715250"/>
          </a:xfrm>
        </p:spPr>
        <p:txBody>
          <a:bodyPr/>
          <a:lstStyle/>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u="sng" dirty="0" smtClean="0">
                <a:solidFill>
                  <a:schemeClr val="tx2"/>
                </a:solidFill>
                <a:latin typeface="Arial" pitchFamily="34" charset="0"/>
                <a:cs typeface="Arial" pitchFamily="34" charset="0"/>
              </a:rPr>
              <a:t>3) Valorisation des responsabilités syndicales </a:t>
            </a:r>
          </a:p>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La « valorisation des responsabilités syndicales » a été mise en avant jusque dans l’intitulé de l’ordonnance N°2017-1386 du 22 septembre 2017.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Cette valorisation, déjà introduite par la loi Rebsamen du 17 aout 2015, se fait lors de </a:t>
            </a:r>
            <a:r>
              <a:rPr lang="fr-FR" sz="1400" dirty="0" smtClean="0">
                <a:latin typeface="Arial" pitchFamily="34" charset="0"/>
                <a:cs typeface="Arial" pitchFamily="34" charset="0"/>
              </a:rPr>
              <a:t>l’entretien professionnel, s’il est réalisé au terme d’un mandat</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Ce mécanisme ne concernait jusqu’alors que les salariés dont les heures de délégations représentaient </a:t>
            </a:r>
            <a:r>
              <a:rPr lang="fr-FR" sz="1400" dirty="0" smtClean="0">
                <a:latin typeface="Arial" pitchFamily="34" charset="0"/>
                <a:cs typeface="Arial" pitchFamily="34" charset="0"/>
              </a:rPr>
              <a:t>30% de leur temps de travail</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Désormais, cette condition des 30% n’existe plus </a:t>
            </a:r>
            <a:r>
              <a:rPr lang="fr-FR" sz="1400" dirty="0" smtClean="0">
                <a:latin typeface="Arial" pitchFamily="34" charset="0"/>
                <a:cs typeface="Arial" pitchFamily="34" charset="0"/>
              </a:rPr>
              <a:t>dans les entreprises d’au moins 2000 salariés</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t>Il est énoncé que lorsque l'entretien professionnel est réalisé au terme d'un mandat </a:t>
            </a:r>
            <a:r>
              <a:rPr lang="fr-FR" sz="1400" b="0" dirty="0" smtClean="0">
                <a:solidFill>
                  <a:schemeClr val="tx1">
                    <a:lumMod val="50000"/>
                    <a:lumOff val="50000"/>
                  </a:schemeClr>
                </a:solidFill>
              </a:rPr>
              <a:t>(de représentant du personnel ou syndical)</a:t>
            </a:r>
            <a:r>
              <a:rPr lang="fr-FR" sz="1400" b="0" dirty="0" smtClean="0"/>
              <a:t>, celui-ci permet de procéder au recensement des compétences acquises au cours du mandat et de préciser les modalités de valorisation de l'expérience acquise.</a:t>
            </a:r>
            <a:r>
              <a:rPr lang="fr-FR" sz="1400" b="0" dirty="0" smtClean="0">
                <a:solidFill>
                  <a:schemeClr val="tx1">
                    <a:lumMod val="50000"/>
                    <a:lumOff val="50000"/>
                  </a:schemeClr>
                </a:solidFill>
              </a:rPr>
              <a:t>(L2141-5)</a:t>
            </a:r>
            <a:r>
              <a:rPr lang="fr-FR" sz="1400" b="0" dirty="0" smtClean="0"/>
              <a:t>.</a:t>
            </a:r>
            <a:endParaRPr lang="fr-FR" sz="1400" b="0" dirty="0" smtClean="0">
              <a:latin typeface="Arial" pitchFamily="34" charset="0"/>
              <a:cs typeface="Arial" pitchFamily="34" charset="0"/>
            </a:endParaRPr>
          </a:p>
          <a:p>
            <a:pPr>
              <a:buFontTx/>
              <a:buNone/>
              <a:defRPr/>
            </a:pPr>
            <a:endParaRPr lang="fr-FR" b="0" dirty="0" smtClean="0">
              <a:latin typeface="Arial" pitchFamily="34" charset="0"/>
              <a:cs typeface="Arial" pitchFamily="34" charset="0"/>
            </a:endParaRPr>
          </a:p>
          <a:p>
            <a:pPr>
              <a:buFontTx/>
              <a:buNone/>
              <a:defRPr/>
            </a:pPr>
            <a:endParaRPr lang="fr-FR" b="0" dirty="0" smtClean="0">
              <a:latin typeface="Arial" pitchFamily="34" charset="0"/>
              <a:cs typeface="Arial" pitchFamily="34" charset="0"/>
            </a:endParaRPr>
          </a:p>
          <a:p>
            <a:pPr>
              <a:buFontTx/>
              <a:buNone/>
              <a:defRPr/>
            </a:pPr>
            <a:endParaRPr lang="fr-FR" b="0" dirty="0" smtClean="0">
              <a:latin typeface="Arial" pitchFamily="34" charset="0"/>
              <a:cs typeface="Arial" pitchFamily="34" charset="0"/>
            </a:endParaRPr>
          </a:p>
        </p:txBody>
      </p:sp>
      <p:sp>
        <p:nvSpPr>
          <p:cNvPr id="4" name="Espace réservé du pied de page 3"/>
          <p:cNvSpPr>
            <a:spLocks noGrp="1"/>
          </p:cNvSpPr>
          <p:nvPr>
            <p:ph type="ftr" sz="quarter" idx="11"/>
          </p:nvPr>
        </p:nvSpPr>
        <p:spPr/>
        <p:txBody>
          <a:bodyPr/>
          <a:lstStyle/>
          <a:p>
            <a:pPr>
              <a:defRPr/>
            </a:pPr>
            <a:r>
              <a:rPr lang="fr-FR"/>
              <a:t>Fédération CFTC Métallurgie / 23 avril 2018</a:t>
            </a:r>
            <a:endParaRPr lang="fr-FR" dirty="0"/>
          </a:p>
        </p:txBody>
      </p:sp>
      <p:sp>
        <p:nvSpPr>
          <p:cNvPr id="22532"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IV. Mandats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Espace réservé du texte vertical 2"/>
          <p:cNvSpPr>
            <a:spLocks noGrp="1"/>
          </p:cNvSpPr>
          <p:nvPr>
            <p:ph type="body" orient="vert" idx="1"/>
          </p:nvPr>
        </p:nvSpPr>
        <p:spPr>
          <a:xfrm rot="16200000">
            <a:off x="2143125" y="285750"/>
            <a:ext cx="4929188" cy="7500938"/>
          </a:xfrm>
        </p:spPr>
        <p:txBody>
          <a:bodyPr/>
          <a:lstStyle/>
          <a:p>
            <a:pPr lvl="1">
              <a:buFontTx/>
              <a:buNone/>
              <a:defRPr/>
            </a:pPr>
            <a:endParaRPr lang="fr-FR" sz="1400" u="sng" dirty="0" smtClean="0">
              <a:solidFill>
                <a:schemeClr val="tx2"/>
              </a:solidFill>
              <a:latin typeface="Arial" pitchFamily="34" charset="0"/>
              <a:cs typeface="Arial" pitchFamily="34" charset="0"/>
            </a:endParaRPr>
          </a:p>
          <a:p>
            <a:pPr marL="720725" lvl="1" indent="-263525" eaLnBrk="1" hangingPunct="1">
              <a:buFontTx/>
              <a:buNone/>
              <a:defRPr/>
            </a:pPr>
            <a:r>
              <a:rPr lang="fr-FR" sz="1400" u="sng" dirty="0" smtClean="0">
                <a:solidFill>
                  <a:schemeClr val="tx2"/>
                </a:solidFill>
                <a:latin typeface="Arial" pitchFamily="34" charset="0"/>
                <a:cs typeface="Arial" pitchFamily="34" charset="0"/>
              </a:rPr>
              <a:t>1) Volume d’heures de délégation</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b="0" dirty="0" smtClean="0">
                <a:latin typeface="Arial" pitchFamily="34" charset="0"/>
                <a:cs typeface="Arial" pitchFamily="34" charset="0"/>
              </a:rPr>
              <a:t>Le nombre d’heures de délégation de chaque titulaire dépend de l’effectif de l’entreprise : 10h dans les entreprises de moins de 11 à 49 salariés, </a:t>
            </a:r>
            <a:r>
              <a:rPr lang="fr-FR" sz="1400" dirty="0" smtClean="0">
                <a:latin typeface="Arial" pitchFamily="34" charset="0"/>
                <a:cs typeface="Arial" pitchFamily="34" charset="0"/>
              </a:rPr>
              <a:t>de 18 jusqu’à 34h dans les entreprises d’au moins 50 salariés </a:t>
            </a:r>
            <a:r>
              <a:rPr lang="fr-FR" sz="1400" b="0" dirty="0" smtClean="0">
                <a:solidFill>
                  <a:schemeClr val="tx1">
                    <a:lumMod val="50000"/>
                    <a:lumOff val="50000"/>
                  </a:schemeClr>
                </a:solidFill>
                <a:latin typeface="Arial" pitchFamily="34" charset="0"/>
                <a:cs typeface="Arial" pitchFamily="34" charset="0"/>
              </a:rPr>
              <a:t>(R2314-1)</a:t>
            </a:r>
            <a:r>
              <a:rPr lang="fr-FR" sz="1400" b="0" dirty="0" smtClean="0">
                <a:latin typeface="Arial" pitchFamily="34" charset="0"/>
                <a:cs typeface="Arial" pitchFamily="34" charset="0"/>
              </a:rPr>
              <a:t>. </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b="0" dirty="0" smtClean="0">
                <a:latin typeface="Arial" pitchFamily="34" charset="0"/>
                <a:cs typeface="Arial" pitchFamily="34" charset="0"/>
              </a:rPr>
              <a:t>Le volume global d’heures de délégation est, au final relativement stable, pour un nombre plus réduit de mandats. </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b="0" u="sng" dirty="0" smtClean="0">
                <a:solidFill>
                  <a:schemeClr val="tx1">
                    <a:lumMod val="50000"/>
                    <a:lumOff val="50000"/>
                  </a:schemeClr>
                </a:solidFill>
                <a:latin typeface="Arial" pitchFamily="34" charset="0"/>
                <a:cs typeface="Arial" pitchFamily="34" charset="0"/>
              </a:rPr>
              <a:t>Exemple : </a:t>
            </a:r>
            <a:br>
              <a:rPr lang="fr-FR" sz="1400" b="0" u="sng" dirty="0" smtClean="0">
                <a:solidFill>
                  <a:schemeClr val="tx1">
                    <a:lumMod val="50000"/>
                    <a:lumOff val="50000"/>
                  </a:schemeClr>
                </a:solidFill>
                <a:latin typeface="Arial" pitchFamily="34" charset="0"/>
                <a:cs typeface="Arial" pitchFamily="34" charset="0"/>
              </a:rPr>
            </a:br>
            <a:endParaRPr lang="fr-FR" sz="1400" b="0" dirty="0" smtClean="0">
              <a:solidFill>
                <a:schemeClr val="tx1">
                  <a:lumMod val="50000"/>
                  <a:lumOff val="50000"/>
                </a:schemeClr>
              </a:solidFill>
              <a:latin typeface="Arial" pitchFamily="34" charset="0"/>
              <a:cs typeface="Arial" pitchFamily="34" charset="0"/>
            </a:endParaRPr>
          </a:p>
          <a:p>
            <a:pPr marL="720725" lvl="1" indent="-263525" eaLnBrk="1" hangingPunct="1">
              <a:buFontTx/>
              <a:buNone/>
              <a:defRPr/>
            </a:pPr>
            <a:r>
              <a:rPr lang="fr-FR" sz="1400" dirty="0" smtClean="0">
                <a:solidFill>
                  <a:schemeClr val="tx1">
                    <a:lumMod val="50000"/>
                    <a:lumOff val="50000"/>
                  </a:schemeClr>
                </a:solidFill>
                <a:latin typeface="Arial" pitchFamily="34" charset="0"/>
                <a:cs typeface="Arial" pitchFamily="34" charset="0"/>
              </a:rPr>
              <a:t>CSE et 350 salariés</a:t>
            </a:r>
            <a:r>
              <a:rPr lang="fr-FR" sz="1400" b="0" dirty="0" smtClean="0">
                <a:solidFill>
                  <a:schemeClr val="tx1">
                    <a:lumMod val="50000"/>
                    <a:lumOff val="50000"/>
                  </a:schemeClr>
                </a:solidFill>
                <a:latin typeface="Arial" pitchFamily="34" charset="0"/>
                <a:cs typeface="Arial" pitchFamily="34" charset="0"/>
              </a:rPr>
              <a:t> = 11 titulaires CSE x 22 heures </a:t>
            </a:r>
            <a:r>
              <a:rPr lang="fr-FR" sz="1400" dirty="0" smtClean="0">
                <a:solidFill>
                  <a:schemeClr val="tx1">
                    <a:lumMod val="50000"/>
                    <a:lumOff val="50000"/>
                  </a:schemeClr>
                </a:solidFill>
                <a:latin typeface="Arial" pitchFamily="34" charset="0"/>
                <a:cs typeface="Arial" pitchFamily="34" charset="0"/>
              </a:rPr>
              <a:t>= 242 heures / 11 titulaires</a:t>
            </a:r>
            <a:endParaRPr lang="fr-FR" sz="1400" b="0" dirty="0" smtClean="0">
              <a:solidFill>
                <a:schemeClr val="tx1">
                  <a:lumMod val="50000"/>
                  <a:lumOff val="50000"/>
                </a:schemeClr>
              </a:solidFill>
              <a:latin typeface="Arial" pitchFamily="34" charset="0"/>
              <a:cs typeface="Arial" pitchFamily="34" charset="0"/>
            </a:endParaRPr>
          </a:p>
          <a:p>
            <a:pPr marL="720725" lvl="1" indent="-263525" eaLnBrk="1" hangingPunct="1">
              <a:buFontTx/>
              <a:buNone/>
              <a:defRPr/>
            </a:pPr>
            <a:r>
              <a:rPr lang="fr-FR" sz="1400" dirty="0" smtClean="0">
                <a:solidFill>
                  <a:schemeClr val="tx1">
                    <a:lumMod val="50000"/>
                    <a:lumOff val="50000"/>
                  </a:schemeClr>
                </a:solidFill>
                <a:latin typeface="Arial" pitchFamily="34" charset="0"/>
                <a:cs typeface="Arial" pitchFamily="34" charset="0"/>
              </a:rPr>
              <a:t>IRP Classiques et 350 salariés</a:t>
            </a:r>
            <a:r>
              <a:rPr lang="fr-FR" sz="1400" b="0" dirty="0" smtClean="0">
                <a:solidFill>
                  <a:schemeClr val="tx1">
                    <a:lumMod val="50000"/>
                    <a:lumOff val="50000"/>
                  </a:schemeClr>
                </a:solidFill>
                <a:latin typeface="Arial" pitchFamily="34" charset="0"/>
                <a:cs typeface="Arial" pitchFamily="34" charset="0"/>
              </a:rPr>
              <a:t> = (5 titulaires CE x 20 heures) + (4 titulaires CHSCT x 10 heures) + (7 titulaires DP x 15 heures) </a:t>
            </a:r>
            <a:r>
              <a:rPr lang="fr-FR" sz="1400" dirty="0" smtClean="0">
                <a:solidFill>
                  <a:schemeClr val="tx1">
                    <a:lumMod val="50000"/>
                    <a:lumOff val="50000"/>
                  </a:schemeClr>
                </a:solidFill>
                <a:latin typeface="Arial" pitchFamily="34" charset="0"/>
                <a:cs typeface="Arial" pitchFamily="34" charset="0"/>
              </a:rPr>
              <a:t>= 245 heures / 16 titulaires</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b="0" dirty="0" smtClean="0">
                <a:latin typeface="Arial" pitchFamily="34" charset="0"/>
                <a:cs typeface="Arial" pitchFamily="34" charset="0"/>
              </a:rPr>
              <a:t>Le nombre d’heure de délégation attribuée à chaque titulaire reste un </a:t>
            </a:r>
            <a:r>
              <a:rPr lang="fr-FR" sz="1400" dirty="0" smtClean="0">
                <a:latin typeface="Arial" pitchFamily="34" charset="0"/>
                <a:cs typeface="Arial" pitchFamily="34" charset="0"/>
              </a:rPr>
              <a:t>minima légal </a:t>
            </a:r>
            <a:r>
              <a:rPr lang="fr-FR" sz="1400" b="0" dirty="0" smtClean="0">
                <a:latin typeface="Arial" pitchFamily="34" charset="0"/>
                <a:cs typeface="Arial" pitchFamily="34" charset="0"/>
              </a:rPr>
              <a:t>applicable </a:t>
            </a:r>
            <a:r>
              <a:rPr lang="fr-FR" sz="1400" dirty="0" smtClean="0">
                <a:latin typeface="Arial" pitchFamily="34" charset="0"/>
                <a:cs typeface="Arial" pitchFamily="34" charset="0"/>
              </a:rPr>
              <a:t>« à défaut de stipulations » dans le protocole préélectoral</a:t>
            </a:r>
            <a:r>
              <a:rPr lang="fr-FR" sz="1400" b="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(L2314-1 et L2314-7) </a:t>
            </a:r>
            <a:r>
              <a:rPr lang="fr-FR" sz="1400" b="0" dirty="0" smtClean="0">
                <a:latin typeface="Arial" pitchFamily="34" charset="0"/>
                <a:cs typeface="Arial" pitchFamily="34" charset="0"/>
              </a:rPr>
              <a:t>et </a:t>
            </a:r>
            <a:r>
              <a:rPr lang="fr-FR" sz="1400" dirty="0" smtClean="0">
                <a:latin typeface="Arial" pitchFamily="34" charset="0"/>
                <a:cs typeface="Arial" pitchFamily="34" charset="0"/>
              </a:rPr>
              <a:t>hors circonstances exceptionnelles </a:t>
            </a:r>
            <a:r>
              <a:rPr lang="fr-FR" sz="1400" b="0" dirty="0" smtClean="0">
                <a:solidFill>
                  <a:schemeClr val="tx1">
                    <a:lumMod val="50000"/>
                    <a:lumOff val="50000"/>
                  </a:schemeClr>
                </a:solidFill>
                <a:latin typeface="Arial" pitchFamily="34" charset="0"/>
                <a:cs typeface="Arial" pitchFamily="34" charset="0"/>
              </a:rPr>
              <a:t>(R2314-1)</a:t>
            </a:r>
            <a:r>
              <a:rPr lang="fr-FR" sz="1400" b="0" dirty="0" smtClean="0">
                <a:latin typeface="Arial" pitchFamily="34" charset="0"/>
                <a:cs typeface="Arial" pitchFamily="34" charset="0"/>
              </a:rPr>
              <a:t>. </a:t>
            </a:r>
          </a:p>
          <a:p>
            <a:pPr>
              <a:buFontTx/>
              <a:buNone/>
              <a:defRPr/>
            </a:pPr>
            <a:endParaRPr lang="fr-FR" b="0" dirty="0" smtClean="0">
              <a:latin typeface="Arial" pitchFamily="34" charset="0"/>
              <a:cs typeface="Arial" pitchFamily="34" charset="0"/>
            </a:endParaRPr>
          </a:p>
          <a:p>
            <a:pPr>
              <a:buFontTx/>
              <a:buNone/>
              <a:defRPr/>
            </a:pPr>
            <a:endParaRPr lang="fr-FR" b="0" dirty="0" smtClean="0">
              <a:latin typeface="Arial" pitchFamily="34" charset="0"/>
              <a:cs typeface="Arial" pitchFamily="34" charset="0"/>
            </a:endParaRPr>
          </a:p>
          <a:p>
            <a:pPr>
              <a:buFontTx/>
              <a:buNone/>
              <a:defRPr/>
            </a:pPr>
            <a:endParaRPr lang="fr-FR" b="0" dirty="0" smtClean="0">
              <a:latin typeface="Arial" pitchFamily="34" charset="0"/>
              <a:cs typeface="Arial" pitchFamily="34" charset="0"/>
            </a:endParaRPr>
          </a:p>
        </p:txBody>
      </p:sp>
      <p:sp>
        <p:nvSpPr>
          <p:cNvPr id="4" name="Espace réservé du pied de page 3"/>
          <p:cNvSpPr>
            <a:spLocks noGrp="1"/>
          </p:cNvSpPr>
          <p:nvPr>
            <p:ph type="ftr" sz="quarter" idx="11"/>
          </p:nvPr>
        </p:nvSpPr>
        <p:spPr/>
        <p:txBody>
          <a:bodyPr/>
          <a:lstStyle/>
          <a:p>
            <a:pPr>
              <a:defRPr/>
            </a:pPr>
            <a:r>
              <a:rPr lang="fr-FR"/>
              <a:t>Fédération CFTC Métallurgie / 23 avril 2018</a:t>
            </a:r>
            <a:endParaRPr lang="fr-FR" dirty="0"/>
          </a:p>
        </p:txBody>
      </p:sp>
      <p:sp>
        <p:nvSpPr>
          <p:cNvPr id="23556"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 Heures de délégation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 Heures de délégation</a:t>
            </a:r>
          </a:p>
        </p:txBody>
      </p:sp>
      <p:sp>
        <p:nvSpPr>
          <p:cNvPr id="24579" name="Rectangle 3"/>
          <p:cNvSpPr>
            <a:spLocks noGrp="1" noChangeArrowheads="1"/>
          </p:cNvSpPr>
          <p:nvPr>
            <p:ph type="body" orient="vert" idx="1"/>
          </p:nvPr>
        </p:nvSpPr>
        <p:spPr>
          <a:xfrm rot="16200000">
            <a:off x="2143125" y="142875"/>
            <a:ext cx="4929188" cy="7786688"/>
          </a:xfrm>
        </p:spPr>
        <p:txBody>
          <a:bodyPr/>
          <a:lstStyle/>
          <a:p>
            <a:pPr marL="720725" lvl="1" indent="-263525" algn="just">
              <a:buFontTx/>
              <a:buNone/>
            </a:pPr>
            <a:r>
              <a:rPr lang="fr-FR" sz="1600" smtClean="0">
                <a:latin typeface="Arial" pitchFamily="34" charset="0"/>
                <a:cs typeface="Arial" pitchFamily="34" charset="0"/>
              </a:rPr>
              <a:t>	</a:t>
            </a:r>
          </a:p>
          <a:p>
            <a:pPr marL="720725" lvl="1" indent="-263525" algn="just">
              <a:buFontTx/>
              <a:buNone/>
            </a:pPr>
            <a:endParaRPr lang="fr-FR" sz="160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pic>
        <p:nvPicPr>
          <p:cNvPr id="24581" name="Picture 5"/>
          <p:cNvPicPr>
            <a:picLocks noChangeAspect="1" noChangeArrowheads="1"/>
          </p:cNvPicPr>
          <p:nvPr/>
        </p:nvPicPr>
        <p:blipFill>
          <a:blip r:embed="rId2" cstate="print"/>
          <a:srcRect/>
          <a:stretch>
            <a:fillRect/>
          </a:stretch>
        </p:blipFill>
        <p:spPr bwMode="auto">
          <a:xfrm>
            <a:off x="2071688" y="1643063"/>
            <a:ext cx="5143500" cy="4648200"/>
          </a:xfrm>
          <a:prstGeom prst="rect">
            <a:avLst/>
          </a:prstGeom>
          <a:noFill/>
          <a:ln w="9525">
            <a:noFill/>
            <a:miter lim="800000"/>
            <a:headEnd/>
            <a:tailEnd/>
          </a:ln>
        </p:spPr>
      </p:pic>
      <p:sp>
        <p:nvSpPr>
          <p:cNvPr id="6" name="ZoneTexte 5"/>
          <p:cNvSpPr txBox="1"/>
          <p:nvPr/>
        </p:nvSpPr>
        <p:spPr>
          <a:xfrm>
            <a:off x="7286625" y="5929313"/>
            <a:ext cx="1571625" cy="307975"/>
          </a:xfrm>
          <a:prstGeom prst="rect">
            <a:avLst/>
          </a:prstGeom>
          <a:noFill/>
        </p:spPr>
        <p:txBody>
          <a:bodyPr>
            <a:spAutoFit/>
          </a:bodyPr>
          <a:lstStyle/>
          <a:p>
            <a:pPr>
              <a:defRPr/>
            </a:pPr>
            <a:r>
              <a:rPr lang="fr-FR" sz="1400" dirty="0">
                <a:solidFill>
                  <a:schemeClr val="tx1">
                    <a:lumMod val="50000"/>
                    <a:lumOff val="50000"/>
                  </a:schemeClr>
                </a:solidFill>
              </a:rPr>
              <a:t>(R2314-1)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 Heures de délégation</a:t>
            </a:r>
          </a:p>
        </p:txBody>
      </p:sp>
      <p:sp>
        <p:nvSpPr>
          <p:cNvPr id="25603" name="Rectangle 3"/>
          <p:cNvSpPr>
            <a:spLocks noGrp="1" noChangeArrowheads="1"/>
          </p:cNvSpPr>
          <p:nvPr>
            <p:ph type="body" orient="vert" idx="1"/>
          </p:nvPr>
        </p:nvSpPr>
        <p:spPr>
          <a:xfrm rot="16200000">
            <a:off x="2143125" y="142875"/>
            <a:ext cx="4929188" cy="7786688"/>
          </a:xfrm>
        </p:spPr>
        <p:txBody>
          <a:bodyPr/>
          <a:lstStyle/>
          <a:p>
            <a:pPr marL="720725" lvl="1" indent="-263525" algn="just">
              <a:buFontTx/>
              <a:buNone/>
            </a:pPr>
            <a:r>
              <a:rPr lang="fr-FR" sz="1600" smtClean="0">
                <a:latin typeface="Arial" pitchFamily="34" charset="0"/>
                <a:cs typeface="Arial" pitchFamily="34" charset="0"/>
              </a:rPr>
              <a:t>	</a:t>
            </a:r>
          </a:p>
          <a:p>
            <a:pPr marL="720725" lvl="1" indent="-263525" algn="just">
              <a:buFontTx/>
              <a:buNone/>
            </a:pPr>
            <a:endParaRPr lang="fr-FR" sz="160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pic>
        <p:nvPicPr>
          <p:cNvPr id="25605" name="Picture 2"/>
          <p:cNvPicPr>
            <a:picLocks noChangeAspect="1" noChangeArrowheads="1"/>
          </p:cNvPicPr>
          <p:nvPr/>
        </p:nvPicPr>
        <p:blipFill>
          <a:blip r:embed="rId2" cstate="print"/>
          <a:srcRect/>
          <a:stretch>
            <a:fillRect/>
          </a:stretch>
        </p:blipFill>
        <p:spPr bwMode="auto">
          <a:xfrm>
            <a:off x="1928813" y="2143125"/>
            <a:ext cx="5572125" cy="4259263"/>
          </a:xfrm>
          <a:prstGeom prst="rect">
            <a:avLst/>
          </a:prstGeom>
          <a:noFill/>
          <a:ln w="9525">
            <a:noFill/>
            <a:miter lim="800000"/>
            <a:headEnd/>
            <a:tailEnd/>
          </a:ln>
        </p:spPr>
      </p:pic>
      <p:pic>
        <p:nvPicPr>
          <p:cNvPr id="25606" name="Picture 6"/>
          <p:cNvPicPr>
            <a:picLocks noChangeAspect="1" noChangeArrowheads="1"/>
          </p:cNvPicPr>
          <p:nvPr/>
        </p:nvPicPr>
        <p:blipFill>
          <a:blip r:embed="rId3" cstate="print"/>
          <a:srcRect/>
          <a:stretch>
            <a:fillRect/>
          </a:stretch>
        </p:blipFill>
        <p:spPr bwMode="auto">
          <a:xfrm>
            <a:off x="1928813" y="1571625"/>
            <a:ext cx="5572125" cy="671513"/>
          </a:xfrm>
          <a:prstGeom prst="rect">
            <a:avLst/>
          </a:prstGeom>
          <a:noFill/>
          <a:ln w="9525">
            <a:noFill/>
            <a:miter lim="800000"/>
            <a:headEnd/>
            <a:tailEnd/>
          </a:ln>
        </p:spPr>
      </p:pic>
      <p:sp>
        <p:nvSpPr>
          <p:cNvPr id="8" name="ZoneTexte 7"/>
          <p:cNvSpPr txBox="1"/>
          <p:nvPr/>
        </p:nvSpPr>
        <p:spPr>
          <a:xfrm>
            <a:off x="7429500" y="6072188"/>
            <a:ext cx="1571625" cy="307975"/>
          </a:xfrm>
          <a:prstGeom prst="rect">
            <a:avLst/>
          </a:prstGeom>
          <a:noFill/>
        </p:spPr>
        <p:txBody>
          <a:bodyPr>
            <a:spAutoFit/>
          </a:bodyPr>
          <a:lstStyle/>
          <a:p>
            <a:pPr>
              <a:defRPr/>
            </a:pPr>
            <a:r>
              <a:rPr lang="fr-FR" sz="1400" dirty="0">
                <a:solidFill>
                  <a:schemeClr val="tx1">
                    <a:lumMod val="50000"/>
                    <a:lumOff val="50000"/>
                  </a:schemeClr>
                </a:solidFill>
              </a:rPr>
              <a:t>(R2314-1)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 Heures de délégation</a:t>
            </a:r>
          </a:p>
        </p:txBody>
      </p:sp>
      <p:sp>
        <p:nvSpPr>
          <p:cNvPr id="26627" name="Rectangle 3"/>
          <p:cNvSpPr>
            <a:spLocks noGrp="1" noChangeArrowheads="1"/>
          </p:cNvSpPr>
          <p:nvPr>
            <p:ph type="body" orient="vert" idx="1"/>
          </p:nvPr>
        </p:nvSpPr>
        <p:spPr>
          <a:xfrm rot="16200000">
            <a:off x="2143125" y="142875"/>
            <a:ext cx="4929188" cy="7786688"/>
          </a:xfrm>
        </p:spPr>
        <p:txBody>
          <a:bodyPr/>
          <a:lstStyle/>
          <a:p>
            <a:pPr marL="720725" lvl="1" indent="-263525" algn="just">
              <a:buFontTx/>
              <a:buNone/>
            </a:pPr>
            <a:r>
              <a:rPr lang="fr-FR" sz="1600" smtClean="0">
                <a:latin typeface="Arial" pitchFamily="34" charset="0"/>
                <a:cs typeface="Arial" pitchFamily="34" charset="0"/>
              </a:rPr>
              <a:t>	</a:t>
            </a:r>
          </a:p>
          <a:p>
            <a:pPr marL="720725" lvl="1" indent="-263525" algn="just">
              <a:buFontTx/>
              <a:buNone/>
            </a:pPr>
            <a:endParaRPr lang="fr-FR" sz="160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pic>
        <p:nvPicPr>
          <p:cNvPr id="26629" name="Picture 2"/>
          <p:cNvPicPr>
            <a:picLocks noChangeAspect="1" noChangeArrowheads="1"/>
          </p:cNvPicPr>
          <p:nvPr/>
        </p:nvPicPr>
        <p:blipFill>
          <a:blip r:embed="rId2" cstate="print"/>
          <a:srcRect/>
          <a:stretch>
            <a:fillRect/>
          </a:stretch>
        </p:blipFill>
        <p:spPr bwMode="auto">
          <a:xfrm>
            <a:off x="1785938" y="2428875"/>
            <a:ext cx="5715000" cy="4068763"/>
          </a:xfrm>
          <a:prstGeom prst="rect">
            <a:avLst/>
          </a:prstGeom>
          <a:noFill/>
          <a:ln w="9525">
            <a:noFill/>
            <a:miter lim="800000"/>
            <a:headEnd/>
            <a:tailEnd/>
          </a:ln>
        </p:spPr>
      </p:pic>
      <p:pic>
        <p:nvPicPr>
          <p:cNvPr id="26630" name="Picture 6"/>
          <p:cNvPicPr>
            <a:picLocks noChangeAspect="1" noChangeArrowheads="1"/>
          </p:cNvPicPr>
          <p:nvPr/>
        </p:nvPicPr>
        <p:blipFill>
          <a:blip r:embed="rId3" cstate="print"/>
          <a:srcRect/>
          <a:stretch>
            <a:fillRect/>
          </a:stretch>
        </p:blipFill>
        <p:spPr bwMode="auto">
          <a:xfrm>
            <a:off x="1857375" y="1571625"/>
            <a:ext cx="5572125" cy="885825"/>
          </a:xfrm>
          <a:prstGeom prst="rect">
            <a:avLst/>
          </a:prstGeom>
          <a:noFill/>
          <a:ln w="9525">
            <a:noFill/>
            <a:miter lim="800000"/>
            <a:headEnd/>
            <a:tailEnd/>
          </a:ln>
        </p:spPr>
      </p:pic>
      <p:sp>
        <p:nvSpPr>
          <p:cNvPr id="26631" name="ZoneTexte 7"/>
          <p:cNvSpPr txBox="1">
            <a:spLocks noChangeArrowheads="1"/>
          </p:cNvSpPr>
          <p:nvPr/>
        </p:nvSpPr>
        <p:spPr bwMode="auto">
          <a:xfrm>
            <a:off x="7072313" y="5715000"/>
            <a:ext cx="184150" cy="369888"/>
          </a:xfrm>
          <a:prstGeom prst="rect">
            <a:avLst/>
          </a:prstGeom>
          <a:noFill/>
          <a:ln w="9525">
            <a:noFill/>
            <a:miter lim="800000"/>
            <a:headEnd/>
            <a:tailEnd/>
          </a:ln>
        </p:spPr>
        <p:txBody>
          <a:bodyPr wrap="none">
            <a:spAutoFit/>
          </a:bodyPr>
          <a:lstStyle/>
          <a:p>
            <a:endParaRPr lang="fr-FR"/>
          </a:p>
        </p:txBody>
      </p:sp>
      <p:sp>
        <p:nvSpPr>
          <p:cNvPr id="8" name="ZoneTexte 7"/>
          <p:cNvSpPr txBox="1"/>
          <p:nvPr/>
        </p:nvSpPr>
        <p:spPr>
          <a:xfrm>
            <a:off x="7429500" y="6072188"/>
            <a:ext cx="1571625" cy="307975"/>
          </a:xfrm>
          <a:prstGeom prst="rect">
            <a:avLst/>
          </a:prstGeom>
          <a:noFill/>
        </p:spPr>
        <p:txBody>
          <a:bodyPr>
            <a:spAutoFit/>
          </a:bodyPr>
          <a:lstStyle/>
          <a:p>
            <a:pPr>
              <a:defRPr/>
            </a:pPr>
            <a:r>
              <a:rPr lang="fr-FR" sz="1400" dirty="0">
                <a:solidFill>
                  <a:schemeClr val="tx1">
                    <a:lumMod val="50000"/>
                    <a:lumOff val="50000"/>
                  </a:schemeClr>
                </a:solidFill>
              </a:rPr>
              <a:t>(R2314-1)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Introduction et </a:t>
            </a:r>
            <a:r>
              <a:rPr lang="fr-FR" u="sng" smtClean="0">
                <a:solidFill>
                  <a:schemeClr val="accent2"/>
                </a:solidFill>
                <a:latin typeface="Arial" pitchFamily="34" charset="0"/>
                <a:cs typeface="Arial" pitchFamily="34" charset="0"/>
              </a:rPr>
              <a:t>avertissement</a:t>
            </a:r>
          </a:p>
        </p:txBody>
      </p:sp>
      <p:sp>
        <p:nvSpPr>
          <p:cNvPr id="9219" name="Rectangle 3"/>
          <p:cNvSpPr>
            <a:spLocks noGrp="1" noChangeArrowheads="1"/>
          </p:cNvSpPr>
          <p:nvPr>
            <p:ph type="body" orient="vert" idx="1"/>
          </p:nvPr>
        </p:nvSpPr>
        <p:spPr>
          <a:xfrm rot="16200000">
            <a:off x="2107406" y="-178593"/>
            <a:ext cx="5072063" cy="8286750"/>
          </a:xfrm>
        </p:spPr>
        <p:txBody>
          <a:bodyPr/>
          <a:lstStyle/>
          <a:p>
            <a:pPr marL="857250" lvl="1" indent="-400050" algn="r">
              <a:buFontTx/>
              <a:buNone/>
              <a:defRPr/>
            </a:pPr>
            <a:endParaRPr lang="fr-FR" sz="1200" u="sng" dirty="0" smtClean="0">
              <a:latin typeface="Arial" pitchFamily="34" charset="0"/>
              <a:cs typeface="Arial" pitchFamily="34" charset="0"/>
            </a:endParaRPr>
          </a:p>
          <a:p>
            <a:pPr marL="857250" lvl="1" indent="-400050">
              <a:buFontTx/>
              <a:buNone/>
              <a:defRPr/>
            </a:pPr>
            <a:r>
              <a:rPr lang="fr-FR" sz="1400" b="0" dirty="0" smtClean="0">
                <a:latin typeface="Arial" pitchFamily="34" charset="0"/>
                <a:cs typeface="Arial" pitchFamily="34" charset="0"/>
              </a:rPr>
              <a:t>Ce document constitue une </a:t>
            </a:r>
            <a:r>
              <a:rPr lang="fr-FR" sz="1400" u="sng" dirty="0" smtClean="0">
                <a:latin typeface="Arial" pitchFamily="34" charset="0"/>
                <a:cs typeface="Arial" pitchFamily="34" charset="0"/>
              </a:rPr>
              <a:t>synthèse</a:t>
            </a:r>
            <a:r>
              <a:rPr lang="fr-FR" sz="1400" b="0" dirty="0" smtClean="0">
                <a:latin typeface="Arial" pitchFamily="34" charset="0"/>
                <a:cs typeface="Arial" pitchFamily="34" charset="0"/>
              </a:rPr>
              <a:t> des nouvelles dispositions issues des « ordonnances </a:t>
            </a:r>
            <a:r>
              <a:rPr lang="fr-FR" sz="1400" b="0" dirty="0" err="1" smtClean="0">
                <a:latin typeface="Arial" pitchFamily="34" charset="0"/>
                <a:cs typeface="Arial" pitchFamily="34" charset="0"/>
              </a:rPr>
              <a:t>Macron</a:t>
            </a:r>
            <a:r>
              <a:rPr lang="fr-FR" sz="1400" b="0" dirty="0" smtClean="0">
                <a:latin typeface="Arial" pitchFamily="34" charset="0"/>
                <a:cs typeface="Arial" pitchFamily="34" charset="0"/>
              </a:rPr>
              <a:t> » sur le </a:t>
            </a:r>
            <a:r>
              <a:rPr lang="fr-FR" sz="1400" dirty="0" smtClean="0">
                <a:latin typeface="Arial" pitchFamily="34" charset="0"/>
                <a:cs typeface="Arial" pitchFamily="34" charset="0"/>
              </a:rPr>
              <a:t>Comité Social et Economique</a:t>
            </a:r>
            <a:r>
              <a:rPr lang="fr-FR" sz="1400" b="0" dirty="0" smtClean="0">
                <a:latin typeface="Arial" pitchFamily="34" charset="0"/>
                <a:cs typeface="Arial" pitchFamily="34" charset="0"/>
              </a:rPr>
              <a:t>. </a:t>
            </a:r>
          </a:p>
          <a:p>
            <a:pPr marL="857250" lvl="1" indent="-400050">
              <a:buFontTx/>
              <a:buNone/>
              <a:defRPr/>
            </a:pPr>
            <a:endParaRPr lang="fr-FR" sz="1400" b="0" dirty="0" smtClean="0">
              <a:latin typeface="Arial" pitchFamily="34" charset="0"/>
              <a:cs typeface="Arial" pitchFamily="34" charset="0"/>
            </a:endParaRPr>
          </a:p>
          <a:p>
            <a:pPr marL="857250" lvl="1" indent="-400050">
              <a:buFontTx/>
              <a:buNone/>
              <a:defRPr/>
            </a:pPr>
            <a:r>
              <a:rPr lang="fr-FR" sz="1400" b="0" dirty="0" smtClean="0">
                <a:latin typeface="Arial" pitchFamily="34" charset="0"/>
                <a:cs typeface="Arial" pitchFamily="34" charset="0"/>
              </a:rPr>
              <a:t>Les dispositions des </a:t>
            </a:r>
            <a:r>
              <a:rPr lang="fr-FR" sz="1400" u="sng" dirty="0" smtClean="0">
                <a:solidFill>
                  <a:schemeClr val="accent2"/>
                </a:solidFill>
                <a:latin typeface="Arial" pitchFamily="34" charset="0"/>
                <a:cs typeface="Arial" pitchFamily="34" charset="0"/>
              </a:rPr>
              <a:t>ordonnances et décrets sont en application</a:t>
            </a:r>
            <a:r>
              <a:rPr lang="fr-FR" sz="140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(depuis la publication des décrets relatifs, ou le 1</a:t>
            </a:r>
            <a:r>
              <a:rPr lang="fr-FR" sz="1400" b="0" baseline="30000" dirty="0" smtClean="0">
                <a:solidFill>
                  <a:schemeClr val="tx1">
                    <a:lumMod val="50000"/>
                    <a:lumOff val="50000"/>
                  </a:schemeClr>
                </a:solidFill>
                <a:latin typeface="Arial" pitchFamily="34" charset="0"/>
                <a:cs typeface="Arial" pitchFamily="34" charset="0"/>
              </a:rPr>
              <a:t>er</a:t>
            </a:r>
            <a:r>
              <a:rPr lang="fr-FR" sz="1400" b="0" dirty="0" smtClean="0">
                <a:solidFill>
                  <a:schemeClr val="tx1">
                    <a:lumMod val="50000"/>
                    <a:lumOff val="50000"/>
                  </a:schemeClr>
                </a:solidFill>
                <a:latin typeface="Arial" pitchFamily="34" charset="0"/>
                <a:cs typeface="Arial" pitchFamily="34" charset="0"/>
              </a:rPr>
              <a:t> janvier 2018)</a:t>
            </a:r>
            <a:r>
              <a:rPr lang="fr-FR" sz="1400" b="0" dirty="0" smtClean="0">
                <a:latin typeface="Arial" pitchFamily="34" charset="0"/>
                <a:cs typeface="Arial" pitchFamily="34" charset="0"/>
              </a:rPr>
              <a:t>, elles ont donc </a:t>
            </a:r>
            <a:r>
              <a:rPr lang="fr-FR" sz="1400" u="sng" dirty="0" smtClean="0">
                <a:latin typeface="Arial" pitchFamily="34" charset="0"/>
                <a:cs typeface="Arial" pitchFamily="34" charset="0"/>
              </a:rPr>
              <a:t>intégré le Code du travail</a:t>
            </a:r>
            <a:r>
              <a:rPr lang="fr-FR" sz="1400" b="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Dans ce document, toutes les articles s’y référent, sauf précision contraire. </a:t>
            </a:r>
          </a:p>
          <a:p>
            <a:pPr marL="857250" lvl="1" indent="-400050">
              <a:buFontTx/>
              <a:buNone/>
              <a:defRPr/>
            </a:pPr>
            <a:endParaRPr lang="fr-FR" sz="1400" b="0" dirty="0" smtClean="0">
              <a:latin typeface="Arial" pitchFamily="34" charset="0"/>
              <a:cs typeface="Arial" pitchFamily="34" charset="0"/>
            </a:endParaRPr>
          </a:p>
          <a:p>
            <a:pPr marL="857250" lvl="1" indent="-400050">
              <a:buFontTx/>
              <a:buNone/>
              <a:defRPr/>
            </a:pPr>
            <a:r>
              <a:rPr lang="fr-FR" sz="1400" b="0" dirty="0" smtClean="0">
                <a:latin typeface="Arial" pitchFamily="34" charset="0"/>
                <a:cs typeface="Arial" pitchFamily="34" charset="0"/>
              </a:rPr>
              <a:t>Le </a:t>
            </a:r>
            <a:r>
              <a:rPr lang="fr-FR" sz="1400" b="0" dirty="0" smtClean="0"/>
              <a:t>projet de loi de ratification des ordonnances a été adopté au 1</a:t>
            </a:r>
            <a:r>
              <a:rPr lang="fr-FR" sz="1400" b="0" baseline="30000" dirty="0" smtClean="0"/>
              <a:t>er</a:t>
            </a:r>
            <a:r>
              <a:rPr lang="fr-FR" sz="1400" b="0" dirty="0" smtClean="0"/>
              <a:t> avril 2018, et a apporté des modifications sur certains points du dispositif, tel que présenté dans la première synthèse présentée : </a:t>
            </a:r>
          </a:p>
          <a:p>
            <a:pPr marL="857250" lvl="1" indent="-400050">
              <a:buFontTx/>
              <a:buChar char="-"/>
              <a:defRPr/>
            </a:pPr>
            <a:r>
              <a:rPr lang="fr-FR" sz="1400" b="0" dirty="0" smtClean="0">
                <a:latin typeface="Arial" pitchFamily="34" charset="0"/>
                <a:cs typeface="Arial" pitchFamily="34" charset="0"/>
              </a:rPr>
              <a:t>L’assiette de calcul du CSE ne comprend plus les sommes versées en application d’un accord d’intéressement ou de participation,  </a:t>
            </a:r>
          </a:p>
          <a:p>
            <a:pPr marL="857250" lvl="1" indent="-400050">
              <a:buFontTx/>
              <a:buChar char="-"/>
              <a:defRPr/>
            </a:pPr>
            <a:r>
              <a:rPr lang="fr-FR" sz="1400" b="0" dirty="0" smtClean="0">
                <a:latin typeface="Arial" pitchFamily="34" charset="0"/>
                <a:cs typeface="Arial" pitchFamily="34" charset="0"/>
              </a:rPr>
              <a:t>Les règles concernant le nombre de mandats successifs ont étés renforcées, </a:t>
            </a:r>
          </a:p>
          <a:p>
            <a:pPr marL="857250" lvl="1" indent="-400050">
              <a:buFontTx/>
              <a:buChar char="-"/>
              <a:defRPr/>
            </a:pPr>
            <a:endParaRPr lang="fr-FR" sz="1400" b="0" dirty="0" smtClean="0">
              <a:latin typeface="Arial" pitchFamily="34" charset="0"/>
              <a:cs typeface="Arial" pitchFamily="34" charset="0"/>
            </a:endParaRPr>
          </a:p>
          <a:p>
            <a:pPr marL="857250" lvl="1" indent="-400050">
              <a:buFontTx/>
              <a:buChar char="-"/>
              <a:defRPr/>
            </a:pPr>
            <a:endParaRPr lang="fr-FR" sz="1400" b="0" dirty="0" smtClean="0">
              <a:latin typeface="Arial" pitchFamily="34" charset="0"/>
              <a:cs typeface="Arial" pitchFamily="34" charset="0"/>
            </a:endParaRPr>
          </a:p>
          <a:p>
            <a:pPr marL="857250" lvl="1" indent="-400050">
              <a:buFontTx/>
              <a:buChar char="-"/>
              <a:defRPr/>
            </a:pPr>
            <a:endParaRPr lang="fr-FR" sz="1400" b="0" dirty="0" smtClean="0">
              <a:latin typeface="Arial" pitchFamily="34" charset="0"/>
              <a:cs typeface="Arial" pitchFamily="34" charset="0"/>
            </a:endParaRPr>
          </a:p>
          <a:p>
            <a:pPr marL="857250" lvl="1" indent="-400050">
              <a:buFontTx/>
              <a:buNone/>
              <a:defRPr/>
            </a:pPr>
            <a:r>
              <a:rPr lang="fr-FR" sz="1400" b="0" dirty="0" smtClean="0">
                <a:latin typeface="Arial" pitchFamily="34" charset="0"/>
                <a:cs typeface="Arial" pitchFamily="34" charset="0"/>
              </a:rPr>
              <a:t>Dans l’intervalle ces textes </a:t>
            </a:r>
            <a:r>
              <a:rPr lang="fr-FR" sz="1400" u="sng" dirty="0" smtClean="0">
                <a:latin typeface="Arial" pitchFamily="34" charset="0"/>
                <a:cs typeface="Arial" pitchFamily="34" charset="0"/>
              </a:rPr>
              <a:t>sont applicables dans l’état présenté par cette synthèse, </a:t>
            </a:r>
            <a:r>
              <a:rPr lang="fr-FR" sz="1400" b="0" dirty="0" smtClean="0">
                <a:latin typeface="Arial" pitchFamily="34" charset="0"/>
                <a:cs typeface="Arial" pitchFamily="34" charset="0"/>
              </a:rPr>
              <a:t>nous reviendrons sur ces changements dès qu’ils seront définitifs. </a:t>
            </a:r>
          </a:p>
          <a:p>
            <a:pPr marL="857250" lvl="1" indent="-400050">
              <a:buFontTx/>
              <a:buNone/>
              <a:defRPr/>
            </a:pPr>
            <a:endParaRPr lang="fr-FR" sz="1400" b="0" dirty="0" smtClean="0">
              <a:latin typeface="Arial" pitchFamily="34" charset="0"/>
              <a:cs typeface="Arial" pitchFamily="34" charset="0"/>
            </a:endParaRPr>
          </a:p>
          <a:p>
            <a:pPr marL="857250" lvl="1" indent="-400050">
              <a:defRPr/>
            </a:pPr>
            <a:endParaRPr lang="fr-FR" sz="14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Espace réservé du texte vertical 2"/>
          <p:cNvSpPr>
            <a:spLocks noGrp="1"/>
          </p:cNvSpPr>
          <p:nvPr>
            <p:ph type="body" orient="vert" idx="1"/>
          </p:nvPr>
        </p:nvSpPr>
        <p:spPr>
          <a:xfrm rot="16200000">
            <a:off x="2143125" y="142875"/>
            <a:ext cx="4929188" cy="7786688"/>
          </a:xfrm>
        </p:spPr>
        <p:txBody>
          <a:bodyPr/>
          <a:lstStyle/>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u="sng" dirty="0" smtClean="0">
                <a:solidFill>
                  <a:schemeClr val="tx2"/>
                </a:solidFill>
                <a:latin typeface="Arial" pitchFamily="34" charset="0"/>
                <a:cs typeface="Arial" pitchFamily="34" charset="0"/>
              </a:rPr>
              <a:t>2) Temps rémunérés comme du temps de travail </a:t>
            </a:r>
          </a:p>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 temps passé par le CSE aux réunions avec l’employeur est </a:t>
            </a:r>
            <a:r>
              <a:rPr lang="fr-FR" sz="1400" dirty="0" smtClean="0">
                <a:latin typeface="Arial" pitchFamily="34" charset="0"/>
                <a:cs typeface="Arial" pitchFamily="34" charset="0"/>
              </a:rPr>
              <a:t>rémunéré</a:t>
            </a:r>
            <a:r>
              <a:rPr lang="fr-FR" sz="1400" b="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a:t>
            </a:r>
            <a:r>
              <a:rPr lang="fr-FR" sz="1400" b="0" dirty="0" smtClean="0">
                <a:solidFill>
                  <a:schemeClr val="tx1">
                    <a:lumMod val="50000"/>
                    <a:lumOff val="50000"/>
                  </a:schemeClr>
                </a:solidFill>
              </a:rPr>
              <a:t>L2315-12)</a:t>
            </a:r>
            <a:r>
              <a:rPr lang="fr-FR" sz="1400" b="0" dirty="0" smtClean="0"/>
              <a:t>.</a:t>
            </a:r>
          </a:p>
          <a:p>
            <a:pPr lvl="1">
              <a:buFontTx/>
              <a:buNone/>
              <a:defRPr/>
            </a:pPr>
            <a:r>
              <a:rPr lang="fr-FR" sz="1400" b="0" dirty="0" smtClean="0">
                <a:latin typeface="Arial" pitchFamily="34" charset="0"/>
                <a:cs typeface="Arial" pitchFamily="34" charset="0"/>
              </a:rPr>
              <a:t>Attention, ce temps est </a:t>
            </a:r>
            <a:r>
              <a:rPr lang="fr-FR" sz="1400" dirty="0" smtClean="0">
                <a:latin typeface="Arial" pitchFamily="34" charset="0"/>
                <a:cs typeface="Arial" pitchFamily="34" charset="0"/>
              </a:rPr>
              <a:t>déduit des heures de délégation dans les entreprises de moins de 501 salariés.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A défaut d’accord sur le sujet, le temps passé aux </a:t>
            </a:r>
            <a:r>
              <a:rPr lang="fr-FR" sz="1400" dirty="0" smtClean="0">
                <a:latin typeface="Arial" pitchFamily="34" charset="0"/>
                <a:cs typeface="Arial" pitchFamily="34" charset="0"/>
              </a:rPr>
              <a:t>réunions internes du CSE, ou de ses commissions</a:t>
            </a:r>
            <a:r>
              <a:rPr lang="fr-FR" sz="1400" b="0" dirty="0" smtClean="0">
                <a:latin typeface="Arial" pitchFamily="34" charset="0"/>
                <a:cs typeface="Arial" pitchFamily="34" charset="0"/>
              </a:rPr>
              <a:t>, n’est pas déduit des heures de délégations s’il n’excède pas : </a:t>
            </a:r>
          </a:p>
          <a:p>
            <a:pPr lvl="1">
              <a:buFontTx/>
              <a:buNone/>
              <a:defRPr/>
            </a:pPr>
            <a:endParaRPr lang="fr-FR" sz="1400" b="0" dirty="0" smtClean="0">
              <a:latin typeface="Arial" pitchFamily="34" charset="0"/>
              <a:cs typeface="Arial" pitchFamily="34" charset="0"/>
            </a:endParaRPr>
          </a:p>
          <a:p>
            <a:pPr lvl="2">
              <a:defRPr/>
            </a:pPr>
            <a:r>
              <a:rPr lang="fr-FR" sz="1400" dirty="0" smtClean="0">
                <a:latin typeface="Arial" pitchFamily="34" charset="0"/>
                <a:cs typeface="Arial" pitchFamily="34" charset="0"/>
              </a:rPr>
              <a:t>30 heures pour les entreprises dont l’effectif est compris entre 300 et 1000 salariés, </a:t>
            </a:r>
          </a:p>
          <a:p>
            <a:pPr lvl="2">
              <a:defRPr/>
            </a:pPr>
            <a:r>
              <a:rPr lang="fr-FR" sz="1400" dirty="0" smtClean="0">
                <a:latin typeface="Arial" pitchFamily="34" charset="0"/>
                <a:cs typeface="Arial" pitchFamily="34" charset="0"/>
              </a:rPr>
              <a:t>60 heures pour les entreprises d’au moins 1000 salariés </a:t>
            </a:r>
            <a:r>
              <a:rPr lang="fr-FR" sz="1400" dirty="0" smtClean="0">
                <a:solidFill>
                  <a:schemeClr val="tx1">
                    <a:lumMod val="50000"/>
                    <a:lumOff val="50000"/>
                  </a:schemeClr>
                </a:solidFill>
                <a:latin typeface="Arial" pitchFamily="34" charset="0"/>
                <a:cs typeface="Arial" pitchFamily="34" charset="0"/>
              </a:rPr>
              <a:t>(R2315-7)</a:t>
            </a:r>
            <a:r>
              <a:rPr lang="fr-FR" sz="1400" dirty="0" smtClean="0">
                <a:latin typeface="Arial" pitchFamily="34" charset="0"/>
                <a:cs typeface="Arial" pitchFamily="34" charset="0"/>
              </a:rPr>
              <a:t>. </a:t>
            </a:r>
          </a:p>
          <a:p>
            <a:pPr lvl="2">
              <a:defRPr/>
            </a:pPr>
            <a:endParaRPr lang="fr-FR" sz="140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Dans ces limites, il doit alors être rémunéré comme du temps de travail </a:t>
            </a:r>
            <a:r>
              <a:rPr lang="fr-FR" sz="1400" b="0" dirty="0" smtClean="0">
                <a:solidFill>
                  <a:schemeClr val="tx1">
                    <a:lumMod val="50000"/>
                    <a:lumOff val="50000"/>
                  </a:schemeClr>
                </a:solidFill>
                <a:latin typeface="Arial" pitchFamily="34" charset="0"/>
                <a:cs typeface="Arial" pitchFamily="34" charset="0"/>
              </a:rPr>
              <a:t>(L2315-11)</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Par exception, le temps passé aux réunions de la </a:t>
            </a:r>
            <a:r>
              <a:rPr lang="fr-FR" sz="1400" dirty="0" smtClean="0">
                <a:latin typeface="Arial" pitchFamily="34" charset="0"/>
                <a:cs typeface="Arial" pitchFamily="34" charset="0"/>
              </a:rPr>
              <a:t>CSSCT</a:t>
            </a:r>
            <a:r>
              <a:rPr lang="fr-FR" sz="1400" b="0" dirty="0" smtClean="0">
                <a:latin typeface="Arial" pitchFamily="34" charset="0"/>
                <a:cs typeface="Arial" pitchFamily="34" charset="0"/>
              </a:rPr>
              <a:t> est </a:t>
            </a:r>
            <a:r>
              <a:rPr lang="fr-FR" sz="1400" dirty="0" smtClean="0">
                <a:latin typeface="Arial" pitchFamily="34" charset="0"/>
                <a:cs typeface="Arial" pitchFamily="34" charset="0"/>
              </a:rPr>
              <a:t>toujours rémunéré </a:t>
            </a:r>
            <a:r>
              <a:rPr lang="fr-FR" sz="1400" b="0" dirty="0" smtClean="0">
                <a:latin typeface="Arial" pitchFamily="34" charset="0"/>
                <a:cs typeface="Arial" pitchFamily="34" charset="0"/>
              </a:rPr>
              <a:t>comme du temps de travail </a:t>
            </a:r>
            <a:r>
              <a:rPr lang="fr-FR" sz="1400" b="0" dirty="0" smtClean="0">
                <a:solidFill>
                  <a:schemeClr val="tx1">
                    <a:lumMod val="50000"/>
                    <a:lumOff val="50000"/>
                  </a:schemeClr>
                </a:solidFill>
                <a:latin typeface="Arial" pitchFamily="34" charset="0"/>
                <a:cs typeface="Arial" pitchFamily="34" charset="0"/>
              </a:rPr>
              <a:t>(R2315-7)</a:t>
            </a:r>
            <a:r>
              <a:rPr lang="fr-FR" sz="1400" b="0" dirty="0" smtClean="0">
                <a:latin typeface="Arial" pitchFamily="34" charset="0"/>
                <a:cs typeface="Arial" pitchFamily="34" charset="0"/>
              </a:rPr>
              <a:t>.</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t>Sont également payés comme temps de travail effectif : les temps passés à la recherche de mesures préventives lors de la mise en œuvre de la procédure de danger grave et imminent, ou aux enquêtes après accidents du travail ou incidents répétés révélant un risque de maladie professionnelle </a:t>
            </a:r>
            <a:r>
              <a:rPr lang="fr-FR" sz="1400" b="0" dirty="0" smtClean="0">
                <a:solidFill>
                  <a:schemeClr val="tx1">
                    <a:lumMod val="50000"/>
                    <a:lumOff val="50000"/>
                  </a:schemeClr>
                </a:solidFill>
              </a:rPr>
              <a:t>(R2315-7)</a:t>
            </a:r>
            <a:r>
              <a:rPr lang="fr-FR" sz="1400" b="0" dirty="0" smtClean="0"/>
              <a:t>. </a:t>
            </a:r>
            <a:endParaRPr lang="fr-FR" sz="1400" b="0" dirty="0" smtClean="0">
              <a:latin typeface="Arial" pitchFamily="34" charset="0"/>
              <a:cs typeface="Arial" pitchFamily="34" charset="0"/>
            </a:endParaRPr>
          </a:p>
          <a:p>
            <a:pPr>
              <a:buFontTx/>
              <a:buNone/>
              <a:defRPr/>
            </a:pPr>
            <a:endParaRPr lang="fr-FR" sz="1400" b="0" dirty="0" smtClean="0">
              <a:latin typeface="Arial" pitchFamily="34" charset="0"/>
              <a:cs typeface="Arial" pitchFamily="34" charset="0"/>
            </a:endParaRPr>
          </a:p>
        </p:txBody>
      </p:sp>
      <p:sp>
        <p:nvSpPr>
          <p:cNvPr id="4" name="Espace réservé du pied de page 3"/>
          <p:cNvSpPr>
            <a:spLocks noGrp="1"/>
          </p:cNvSpPr>
          <p:nvPr>
            <p:ph type="ftr" sz="quarter" idx="11"/>
          </p:nvPr>
        </p:nvSpPr>
        <p:spPr/>
        <p:txBody>
          <a:bodyPr/>
          <a:lstStyle/>
          <a:p>
            <a:pPr>
              <a:defRPr/>
            </a:pPr>
            <a:r>
              <a:rPr lang="fr-FR"/>
              <a:t>Fédération CFTC Métallurgie / 23 avril 2018</a:t>
            </a:r>
            <a:endParaRPr lang="fr-FR" dirty="0"/>
          </a:p>
        </p:txBody>
      </p:sp>
      <p:sp>
        <p:nvSpPr>
          <p:cNvPr id="27652"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 Heures de délégation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 Heures de délégation</a:t>
            </a:r>
          </a:p>
        </p:txBody>
      </p:sp>
      <p:sp>
        <p:nvSpPr>
          <p:cNvPr id="25603" name="Rectangle 3"/>
          <p:cNvSpPr>
            <a:spLocks noGrp="1" noChangeArrowheads="1"/>
          </p:cNvSpPr>
          <p:nvPr>
            <p:ph type="body" orient="vert" idx="1"/>
          </p:nvPr>
        </p:nvSpPr>
        <p:spPr>
          <a:xfrm rot="16200000">
            <a:off x="2143125" y="142875"/>
            <a:ext cx="4929188" cy="7786688"/>
          </a:xfrm>
        </p:spPr>
        <p:txBody>
          <a:bodyPr/>
          <a:lstStyle/>
          <a:p>
            <a:pPr marL="720725" lvl="1" indent="-263525" eaLnBrk="1" hangingPunct="1">
              <a:buFontTx/>
              <a:buNone/>
              <a:defRPr/>
            </a:pPr>
            <a:endParaRPr lang="fr-FR" sz="1600" b="0" dirty="0" smtClean="0">
              <a:latin typeface="Arial" pitchFamily="34" charset="0"/>
              <a:cs typeface="Arial" pitchFamily="34" charset="0"/>
            </a:endParaRPr>
          </a:p>
          <a:p>
            <a:pPr marL="720725" lvl="1" indent="-263525" eaLnBrk="1" hangingPunct="1">
              <a:buFontTx/>
              <a:buNone/>
              <a:defRPr/>
            </a:pPr>
            <a:r>
              <a:rPr lang="fr-FR" sz="1400" u="sng" dirty="0" smtClean="0">
                <a:solidFill>
                  <a:schemeClr val="tx2"/>
                </a:solidFill>
                <a:latin typeface="Arial" pitchFamily="34" charset="0"/>
                <a:cs typeface="Arial" pitchFamily="34" charset="0"/>
              </a:rPr>
              <a:t>3) Annualisation des heures de délégation </a:t>
            </a:r>
          </a:p>
          <a:p>
            <a:pPr marL="720725" lvl="1" indent="-263525" eaLnBrk="1" hangingPunct="1">
              <a:buFontTx/>
              <a:buNone/>
              <a:defRPr/>
            </a:pPr>
            <a:endParaRPr lang="fr-FR" sz="1400" u="sng" dirty="0" smtClean="0">
              <a:solidFill>
                <a:schemeClr val="tx2"/>
              </a:solidFill>
              <a:latin typeface="Arial" pitchFamily="34" charset="0"/>
              <a:cs typeface="Arial" pitchFamily="34" charset="0"/>
            </a:endParaRPr>
          </a:p>
          <a:p>
            <a:pPr marL="720725" lvl="1" indent="-263525" eaLnBrk="1" hangingPunct="1">
              <a:buFontTx/>
              <a:buNone/>
              <a:defRPr/>
            </a:pPr>
            <a:r>
              <a:rPr lang="fr-FR" sz="1400" b="0" dirty="0" smtClean="0">
                <a:latin typeface="Arial" pitchFamily="34" charset="0"/>
                <a:cs typeface="Arial" pitchFamily="34" charset="0"/>
              </a:rPr>
              <a:t>Les heures de délégations de tous les membres du CSE (élus ou représentants syndicaux) peuvent </a:t>
            </a:r>
            <a:r>
              <a:rPr lang="fr-FR" sz="1400" dirty="0" smtClean="0">
                <a:latin typeface="Arial" pitchFamily="34" charset="0"/>
                <a:cs typeface="Arial" pitchFamily="34" charset="0"/>
              </a:rPr>
              <a:t>se cumuler sur 12 mois </a:t>
            </a:r>
            <a:r>
              <a:rPr lang="fr-FR" sz="1400" b="0" dirty="0" smtClean="0">
                <a:solidFill>
                  <a:schemeClr val="tx1">
                    <a:lumMod val="50000"/>
                    <a:lumOff val="50000"/>
                  </a:schemeClr>
                </a:solidFill>
                <a:latin typeface="Arial" pitchFamily="34" charset="0"/>
                <a:cs typeface="Arial" pitchFamily="34" charset="0"/>
              </a:rPr>
              <a:t>(L2315-8)</a:t>
            </a:r>
            <a:r>
              <a:rPr lang="fr-FR" sz="1400" b="0" dirty="0" smtClean="0">
                <a:latin typeface="Arial" pitchFamily="34" charset="0"/>
                <a:cs typeface="Arial" pitchFamily="34" charset="0"/>
              </a:rPr>
              <a:t>. </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b="0" dirty="0" smtClean="0">
                <a:latin typeface="Arial" pitchFamily="34" charset="0"/>
                <a:cs typeface="Arial" pitchFamily="34" charset="0"/>
              </a:rPr>
              <a:t>Cette règle ne peut toutefois pas conduire un membre du CSE à bénéficier de plus de </a:t>
            </a:r>
            <a:r>
              <a:rPr lang="fr-FR" sz="1400" dirty="0" smtClean="0">
                <a:latin typeface="Arial" pitchFamily="34" charset="0"/>
                <a:cs typeface="Arial" pitchFamily="34" charset="0"/>
              </a:rPr>
              <a:t>1,5 fois le crédit mensuel dont il disposerait sur un même mois </a:t>
            </a:r>
            <a:r>
              <a:rPr lang="fr-FR" sz="1400" b="0" dirty="0" smtClean="0">
                <a:solidFill>
                  <a:schemeClr val="tx1">
                    <a:lumMod val="50000"/>
                    <a:lumOff val="50000"/>
                  </a:schemeClr>
                </a:solidFill>
                <a:latin typeface="Arial" pitchFamily="34" charset="0"/>
                <a:cs typeface="Arial" pitchFamily="34" charset="0"/>
              </a:rPr>
              <a:t>(R2315-5)</a:t>
            </a:r>
            <a:r>
              <a:rPr lang="fr-FR" sz="1400" dirty="0" smtClean="0">
                <a:latin typeface="Arial" pitchFamily="34" charset="0"/>
                <a:cs typeface="Arial" pitchFamily="34" charset="0"/>
              </a:rPr>
              <a:t>.</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u="sng" dirty="0" smtClean="0">
                <a:solidFill>
                  <a:schemeClr val="tx2"/>
                </a:solidFill>
                <a:latin typeface="Arial" pitchFamily="34" charset="0"/>
                <a:cs typeface="Arial" pitchFamily="34" charset="0"/>
              </a:rPr>
              <a:t>4) Mutualisation des heures de délégation </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b="0" dirty="0" smtClean="0">
                <a:latin typeface="Arial" pitchFamily="34" charset="0"/>
                <a:cs typeface="Arial" pitchFamily="34" charset="0"/>
              </a:rPr>
              <a:t>Les heures de délégation peuvent être </a:t>
            </a:r>
            <a:r>
              <a:rPr lang="fr-FR" sz="1400" dirty="0" smtClean="0">
                <a:latin typeface="Arial" pitchFamily="34" charset="0"/>
                <a:cs typeface="Arial" pitchFamily="34" charset="0"/>
              </a:rPr>
              <a:t>réparties entre les membres élus du CSE, titulaires </a:t>
            </a:r>
            <a:r>
              <a:rPr lang="fr-FR" sz="1400" u="sng" dirty="0" smtClean="0">
                <a:latin typeface="Arial" pitchFamily="34" charset="0"/>
                <a:cs typeface="Arial" pitchFamily="34" charset="0"/>
              </a:rPr>
              <a:t>et suppléants</a:t>
            </a:r>
            <a:r>
              <a:rPr lang="fr-FR" sz="1400" b="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(L2315-9) </a:t>
            </a:r>
            <a:r>
              <a:rPr lang="fr-FR" sz="1400" b="0" dirty="0" smtClean="0">
                <a:latin typeface="Arial" pitchFamily="34" charset="0"/>
                <a:cs typeface="Arial" pitchFamily="34" charset="0"/>
              </a:rPr>
              <a:t>sans que cela ne puisse conduire l’un deux à disposer, dans le mois, de plus de </a:t>
            </a:r>
            <a:r>
              <a:rPr lang="fr-FR" sz="1400" dirty="0" smtClean="0">
                <a:latin typeface="Arial" pitchFamily="34" charset="0"/>
                <a:cs typeface="Arial" pitchFamily="34" charset="0"/>
              </a:rPr>
              <a:t>1,5 fois</a:t>
            </a:r>
            <a:r>
              <a:rPr lang="fr-FR" sz="1400" b="0" dirty="0" smtClean="0">
                <a:latin typeface="Arial" pitchFamily="34" charset="0"/>
                <a:cs typeface="Arial" pitchFamily="34" charset="0"/>
              </a:rPr>
              <a:t> du crédit mensuel d’un titulaire </a:t>
            </a:r>
            <a:r>
              <a:rPr lang="fr-FR" sz="1400" b="0" dirty="0" smtClean="0">
                <a:solidFill>
                  <a:schemeClr val="tx1">
                    <a:lumMod val="50000"/>
                    <a:lumOff val="50000"/>
                  </a:schemeClr>
                </a:solidFill>
                <a:latin typeface="Arial" pitchFamily="34" charset="0"/>
                <a:cs typeface="Arial" pitchFamily="34" charset="0"/>
              </a:rPr>
              <a:t>(R2315-6)</a:t>
            </a:r>
            <a:r>
              <a:rPr lang="fr-FR" sz="1400" b="0" dirty="0" smtClean="0">
                <a:latin typeface="Arial" pitchFamily="34" charset="0"/>
                <a:cs typeface="Arial" pitchFamily="34" charset="0"/>
              </a:rPr>
              <a:t>.</a:t>
            </a: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endParaRPr lang="fr-FR" sz="1400" b="0" dirty="0" smtClean="0">
              <a:latin typeface="Arial" pitchFamily="34" charset="0"/>
              <a:cs typeface="Arial" pitchFamily="34" charset="0"/>
            </a:endParaRPr>
          </a:p>
          <a:p>
            <a:pPr marL="720725" lvl="1" indent="-263525" eaLnBrk="1" hangingPunct="1">
              <a:buFontTx/>
              <a:buNone/>
              <a:defRPr/>
            </a:pPr>
            <a:r>
              <a:rPr lang="fr-FR" sz="1400" dirty="0" smtClean="0">
                <a:latin typeface="Arial" pitchFamily="34" charset="0"/>
                <a:cs typeface="Arial" pitchFamily="34" charset="0"/>
              </a:rPr>
              <a:t>En pratique, l’annualisation comme la mutualisation</a:t>
            </a:r>
            <a:r>
              <a:rPr lang="fr-FR" sz="1400" b="0" dirty="0" smtClean="0">
                <a:latin typeface="Arial" pitchFamily="34" charset="0"/>
                <a:cs typeface="Arial" pitchFamily="34" charset="0"/>
              </a:rPr>
              <a:t> nécessitent de prévenir l’employeur au plus tard </a:t>
            </a:r>
            <a:r>
              <a:rPr lang="fr-FR" sz="1400" dirty="0" smtClean="0">
                <a:latin typeface="Arial" pitchFamily="34" charset="0"/>
                <a:cs typeface="Arial" pitchFamily="34" charset="0"/>
              </a:rPr>
              <a:t>8 jours avant la date prévue d’utilisation</a:t>
            </a:r>
            <a:r>
              <a:rPr lang="fr-FR" sz="1400" b="0" dirty="0" smtClean="0">
                <a:latin typeface="Arial" pitchFamily="34" charset="0"/>
                <a:cs typeface="Arial" pitchFamily="34" charset="0"/>
              </a:rPr>
              <a:t>. </a:t>
            </a: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
        <p:nvSpPr>
          <p:cNvPr id="5" name="Rectangle 4"/>
          <p:cNvSpPr/>
          <p:nvPr/>
        </p:nvSpPr>
        <p:spPr>
          <a:xfrm>
            <a:off x="1071563" y="5429250"/>
            <a:ext cx="7500937" cy="714375"/>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VI. Fonctionnement</a:t>
            </a:r>
          </a:p>
        </p:txBody>
      </p:sp>
      <p:sp>
        <p:nvSpPr>
          <p:cNvPr id="26627" name="Rectangle 3"/>
          <p:cNvSpPr>
            <a:spLocks noGrp="1" noChangeArrowheads="1"/>
          </p:cNvSpPr>
          <p:nvPr>
            <p:ph type="body" orient="vert" idx="1"/>
          </p:nvPr>
        </p:nvSpPr>
        <p:spPr>
          <a:xfrm rot="16200000">
            <a:off x="2143125" y="142875"/>
            <a:ext cx="4929188" cy="7786688"/>
          </a:xfrm>
        </p:spPr>
        <p:txBody>
          <a:bodyPr/>
          <a:lstStyle/>
          <a:p>
            <a:pPr marL="1082675" lvl="2" indent="-263525" eaLnBrk="1" hangingPunct="1">
              <a:buFontTx/>
              <a:buNone/>
              <a:defRPr/>
            </a:pPr>
            <a:endParaRPr lang="fr-FR" sz="1400" dirty="0" smtClean="0">
              <a:latin typeface="Arial" pitchFamily="34" charset="0"/>
            </a:endParaRPr>
          </a:p>
          <a:p>
            <a:pPr marL="820737" lvl="1" indent="-457200">
              <a:buFontTx/>
              <a:buNone/>
              <a:defRPr/>
            </a:pPr>
            <a:r>
              <a:rPr lang="fr-FR" sz="1400" u="sng" dirty="0" smtClean="0">
                <a:solidFill>
                  <a:schemeClr val="tx2"/>
                </a:solidFill>
                <a:latin typeface="Arial" pitchFamily="34" charset="0"/>
                <a:cs typeface="Arial" pitchFamily="34" charset="0"/>
              </a:rPr>
              <a:t>1) Fonctionnement dans les entreprises de MOINS DE 50 salariés</a:t>
            </a:r>
          </a:p>
          <a:p>
            <a:pPr lvl="1">
              <a:buFontTx/>
              <a:buNone/>
              <a:defRPr/>
            </a:pPr>
            <a:endParaRPr lang="fr-FR" sz="140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Dans les entreprises </a:t>
            </a:r>
            <a:r>
              <a:rPr lang="fr-FR" sz="1400" b="0" dirty="0" smtClean="0">
                <a:solidFill>
                  <a:schemeClr val="tx1">
                    <a:lumMod val="50000"/>
                    <a:lumOff val="50000"/>
                  </a:schemeClr>
                </a:solidFill>
                <a:latin typeface="Arial" pitchFamily="34" charset="0"/>
                <a:cs typeface="Arial" pitchFamily="34" charset="0"/>
              </a:rPr>
              <a:t>ou établissements </a:t>
            </a:r>
            <a:r>
              <a:rPr lang="fr-FR" sz="1400" b="0" dirty="0" smtClean="0">
                <a:latin typeface="Arial" pitchFamily="34" charset="0"/>
                <a:cs typeface="Arial" pitchFamily="34" charset="0"/>
              </a:rPr>
              <a:t>des moins de 50 salariés, les membres du Comité reprennent la majeure partie des </a:t>
            </a:r>
            <a:r>
              <a:rPr lang="fr-FR" sz="1400" dirty="0" smtClean="0">
                <a:latin typeface="Arial" pitchFamily="34" charset="0"/>
                <a:cs typeface="Arial" pitchFamily="34" charset="0"/>
              </a:rPr>
              <a:t>attributions des DP</a:t>
            </a:r>
            <a:r>
              <a:rPr lang="fr-FR" sz="1400" b="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à l’exception des compétences en matière de formation, et du droit d’alerte, qui devrait au final être rétabli par les parlementaires dans le projet de loi de ratification des ordonnances (L2312-5)</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Les membres du CSE sont donc notamment compétents pour présenter les réclamations individuelles et collectives, en matière de santé sécurité et conditions de travail et pour saisir l’inspection du travail </a:t>
            </a:r>
            <a:r>
              <a:rPr lang="fr-FR" sz="1400" b="0" dirty="0" smtClean="0">
                <a:solidFill>
                  <a:schemeClr val="tx1">
                    <a:lumMod val="50000"/>
                    <a:lumOff val="50000"/>
                  </a:schemeClr>
                </a:solidFill>
                <a:latin typeface="Arial" pitchFamily="34" charset="0"/>
                <a:cs typeface="Arial" pitchFamily="34" charset="0"/>
              </a:rPr>
              <a:t>(L2312-5)</a:t>
            </a:r>
            <a:r>
              <a:rPr lang="fr-FR" sz="1400" b="0" dirty="0" smtClean="0">
                <a:latin typeface="Arial" pitchFamily="34" charset="0"/>
                <a:cs typeface="Arial" pitchFamily="34" charset="0"/>
              </a:rPr>
              <a:t>.</a:t>
            </a:r>
          </a:p>
          <a:p>
            <a:pPr lvl="1">
              <a:buFontTx/>
              <a:buNone/>
              <a:defRPr/>
            </a:pPr>
            <a:endParaRPr lang="fr-FR" sz="140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Les membres du Comité sont reçus par l’employeur </a:t>
            </a:r>
            <a:r>
              <a:rPr lang="fr-FR" sz="1400" dirty="0" smtClean="0">
                <a:latin typeface="Arial" pitchFamily="34" charset="0"/>
                <a:cs typeface="Arial" pitchFamily="34" charset="0"/>
              </a:rPr>
              <a:t>au moins une fois par mois. </a:t>
            </a:r>
            <a:r>
              <a:rPr lang="fr-FR" sz="1400" b="0" dirty="0" smtClean="0">
                <a:latin typeface="Arial" pitchFamily="34" charset="0"/>
                <a:cs typeface="Arial" pitchFamily="34" charset="0"/>
              </a:rPr>
              <a:t>En cas </a:t>
            </a:r>
            <a:r>
              <a:rPr lang="fr-FR" sz="1400" dirty="0" smtClean="0">
                <a:latin typeface="Arial" pitchFamily="34" charset="0"/>
                <a:cs typeface="Arial" pitchFamily="34" charset="0"/>
              </a:rPr>
              <a:t>d’urgence</a:t>
            </a:r>
            <a:r>
              <a:rPr lang="fr-FR" sz="1400" b="0" dirty="0" smtClean="0">
                <a:latin typeface="Arial" pitchFamily="34" charset="0"/>
                <a:cs typeface="Arial" pitchFamily="34" charset="0"/>
              </a:rPr>
              <a:t>, ils sont reçus sur leur demande </a:t>
            </a:r>
            <a:r>
              <a:rPr lang="fr-FR" sz="1400" b="0" dirty="0" smtClean="0">
                <a:solidFill>
                  <a:schemeClr val="tx1">
                    <a:lumMod val="50000"/>
                    <a:lumOff val="50000"/>
                  </a:schemeClr>
                </a:solidFill>
                <a:latin typeface="Arial" pitchFamily="34" charset="0"/>
                <a:cs typeface="Arial" pitchFamily="34" charset="0"/>
              </a:rPr>
              <a:t>(L2315-21)</a:t>
            </a:r>
            <a:r>
              <a:rPr lang="fr-FR" sz="1400" dirty="0" smtClean="0">
                <a:latin typeface="Arial" pitchFamily="34" charset="0"/>
                <a:cs typeface="Arial" pitchFamily="34" charset="0"/>
              </a:rPr>
              <a:t>. </a:t>
            </a:r>
          </a:p>
          <a:p>
            <a:pPr lvl="1">
              <a:buFontTx/>
              <a:buNone/>
              <a:defRPr/>
            </a:pPr>
            <a:endParaRPr lang="fr-FR" sz="140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Les demandes doivent être formulées par écrit </a:t>
            </a:r>
            <a:r>
              <a:rPr lang="fr-FR" sz="1400" dirty="0" smtClean="0">
                <a:latin typeface="Arial" pitchFamily="34" charset="0"/>
                <a:cs typeface="Arial" pitchFamily="34" charset="0"/>
              </a:rPr>
              <a:t>2 jours ouvrables </a:t>
            </a:r>
            <a:r>
              <a:rPr lang="fr-FR" sz="1400" b="0" dirty="0" smtClean="0">
                <a:latin typeface="Arial" pitchFamily="34" charset="0"/>
                <a:cs typeface="Arial" pitchFamily="34" charset="0"/>
              </a:rPr>
              <a:t>avant cette réunion, et les réponses écrites de l’employeur communiquées au plus tard dans les </a:t>
            </a:r>
            <a:r>
              <a:rPr lang="fr-FR" sz="1400" dirty="0" smtClean="0">
                <a:latin typeface="Arial" pitchFamily="34" charset="0"/>
                <a:cs typeface="Arial" pitchFamily="34" charset="0"/>
              </a:rPr>
              <a:t>6 jours ouvrables </a:t>
            </a:r>
            <a:r>
              <a:rPr lang="fr-FR" sz="1400" b="0" dirty="0" smtClean="0">
                <a:latin typeface="Arial" pitchFamily="34" charset="0"/>
                <a:cs typeface="Arial" pitchFamily="34" charset="0"/>
              </a:rPr>
              <a:t>suivant la réunion. Questions et réponses sont consignées dans un </a:t>
            </a:r>
            <a:r>
              <a:rPr lang="fr-FR" sz="1400" dirty="0" smtClean="0">
                <a:latin typeface="Arial" pitchFamily="34" charset="0"/>
                <a:cs typeface="Arial" pitchFamily="34" charset="0"/>
              </a:rPr>
              <a:t>registre</a:t>
            </a:r>
            <a:r>
              <a:rPr lang="fr-FR" sz="1400" b="0" dirty="0" smtClean="0">
                <a:latin typeface="Arial" pitchFamily="34" charset="0"/>
                <a:cs typeface="Arial" pitchFamily="34" charset="0"/>
              </a:rPr>
              <a:t> spécial.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t>Pour exercer les attributions dévolues au CSE d’au moins 50 salariés, il faut que l'effectif soit atteint pendant douze mois consécutifs </a:t>
            </a:r>
            <a:r>
              <a:rPr lang="fr-FR" sz="1400" b="0" dirty="0" smtClean="0">
                <a:solidFill>
                  <a:schemeClr val="tx1">
                    <a:lumMod val="50000"/>
                    <a:lumOff val="50000"/>
                  </a:schemeClr>
                </a:solidFill>
              </a:rPr>
              <a:t>(L2312-2)</a:t>
            </a:r>
            <a:r>
              <a:rPr lang="fr-FR" sz="1400" b="0" dirty="0" smtClean="0"/>
              <a:t>. </a:t>
            </a:r>
            <a:endParaRPr lang="fr-FR" sz="1400" b="0" dirty="0" smtClean="0">
              <a:latin typeface="Arial" pitchFamily="34" charset="0"/>
              <a:cs typeface="Arial" pitchFamily="34" charset="0"/>
            </a:endParaRPr>
          </a:p>
          <a:p>
            <a:pPr marL="1082675" lvl="2" indent="-263525" eaLnBrk="1" hangingPunct="1">
              <a:buFontTx/>
              <a:buNone/>
              <a:defRPr/>
            </a:pPr>
            <a:endParaRPr lang="fr-FR" sz="1400" dirty="0" smtClean="0">
              <a:solidFill>
                <a:schemeClr val="tx1">
                  <a:lumMod val="50000"/>
                  <a:lumOff val="50000"/>
                </a:schemeClr>
              </a:solidFill>
              <a:latin typeface="Arial" pitchFamily="34" charset="0"/>
            </a:endParaRPr>
          </a:p>
          <a:p>
            <a:pPr marL="1082675" lvl="2" indent="-263525" eaLnBrk="1" hangingPunct="1">
              <a:buFontTx/>
              <a:buNone/>
              <a:defRPr/>
            </a:pPr>
            <a:endParaRPr lang="fr-FR" sz="1400" dirty="0" smtClean="0">
              <a:latin typeface="Arial" pitchFamily="34" charset="0"/>
            </a:endParaRPr>
          </a:p>
          <a:p>
            <a:pPr marL="720725" lvl="1" indent="-263525" eaLnBrk="1" hangingPunct="1">
              <a:buFontTx/>
              <a:buNone/>
              <a:defRPr/>
            </a:pPr>
            <a:endParaRPr lang="fr-FR" sz="1400" b="0" dirty="0" smtClean="0">
              <a:latin typeface="Arial" pitchFamily="34" charset="0"/>
            </a:endParaRPr>
          </a:p>
          <a:p>
            <a:pPr marL="720725" lvl="1" indent="-263525" eaLnBrk="1" hangingPunct="1">
              <a:buFontTx/>
              <a:buNone/>
              <a:defRPr/>
            </a:pPr>
            <a:endParaRPr lang="fr-FR" sz="1400" b="0" dirty="0" smtClean="0">
              <a:latin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Espace réservé du texte vertical 2"/>
          <p:cNvSpPr>
            <a:spLocks noGrp="1"/>
          </p:cNvSpPr>
          <p:nvPr>
            <p:ph type="body" orient="vert" idx="1"/>
          </p:nvPr>
        </p:nvSpPr>
        <p:spPr>
          <a:xfrm rot="16200000">
            <a:off x="2143125" y="71438"/>
            <a:ext cx="4929188" cy="7929562"/>
          </a:xfrm>
        </p:spPr>
        <p:txBody>
          <a:bodyPr/>
          <a:lstStyle/>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u="sng" dirty="0" smtClean="0">
                <a:solidFill>
                  <a:schemeClr val="tx2"/>
                </a:solidFill>
                <a:latin typeface="Arial" pitchFamily="34" charset="0"/>
                <a:cs typeface="Arial" pitchFamily="34" charset="0"/>
              </a:rPr>
              <a:t>2) Fonctionnement dans les entreprises de 50 salariés ET PLUS</a:t>
            </a:r>
          </a:p>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Dans les entreprises </a:t>
            </a:r>
            <a:r>
              <a:rPr lang="fr-FR" sz="1400" b="0" dirty="0" smtClean="0">
                <a:solidFill>
                  <a:schemeClr val="tx1">
                    <a:lumMod val="50000"/>
                    <a:lumOff val="50000"/>
                  </a:schemeClr>
                </a:solidFill>
                <a:latin typeface="Arial" pitchFamily="34" charset="0"/>
                <a:cs typeface="Arial" pitchFamily="34" charset="0"/>
              </a:rPr>
              <a:t>ou établissements </a:t>
            </a:r>
            <a:r>
              <a:rPr lang="fr-FR" sz="1400" b="0" dirty="0" smtClean="0">
                <a:latin typeface="Arial" pitchFamily="34" charset="0"/>
                <a:cs typeface="Arial" pitchFamily="34" charset="0"/>
              </a:rPr>
              <a:t>d’au moins 50 salariés, le CSE conserve les </a:t>
            </a:r>
            <a:r>
              <a:rPr lang="fr-FR" sz="1400" dirty="0" smtClean="0">
                <a:latin typeface="Arial" pitchFamily="34" charset="0"/>
                <a:cs typeface="Arial" pitchFamily="34" charset="0"/>
              </a:rPr>
              <a:t>attributions des DP, du CE et du CHSCT </a:t>
            </a:r>
            <a:r>
              <a:rPr lang="fr-FR" sz="1400" b="0" dirty="0" smtClean="0">
                <a:solidFill>
                  <a:schemeClr val="tx1">
                    <a:lumMod val="50000"/>
                    <a:lumOff val="50000"/>
                  </a:schemeClr>
                </a:solidFill>
                <a:latin typeface="Arial" pitchFamily="34" charset="0"/>
                <a:cs typeface="Arial" pitchFamily="34" charset="0"/>
              </a:rPr>
              <a:t>(L2312-8)</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Il est donc notamment </a:t>
            </a:r>
            <a:r>
              <a:rPr lang="fr-FR" sz="1400" dirty="0" smtClean="0">
                <a:latin typeface="Arial" pitchFamily="34" charset="0"/>
                <a:cs typeface="Arial" pitchFamily="34" charset="0"/>
              </a:rPr>
              <a:t>informé et consulté</a:t>
            </a:r>
            <a:r>
              <a:rPr lang="fr-FR" sz="1400" b="0" dirty="0" smtClean="0">
                <a:latin typeface="Arial" pitchFamily="34" charset="0"/>
                <a:cs typeface="Arial" pitchFamily="34" charset="0"/>
              </a:rPr>
              <a:t> sur les projets concernant l’organisation, la gestion et la marche générale de l’entreprise </a:t>
            </a:r>
            <a:r>
              <a:rPr lang="fr-FR" sz="1400" b="0" dirty="0" smtClean="0">
                <a:solidFill>
                  <a:schemeClr val="tx1">
                    <a:lumMod val="50000"/>
                    <a:lumOff val="50000"/>
                  </a:schemeClr>
                </a:solidFill>
                <a:latin typeface="Arial" pitchFamily="34" charset="0"/>
                <a:cs typeface="Arial" pitchFamily="34" charset="0"/>
              </a:rPr>
              <a:t>(L2312-8) </a:t>
            </a:r>
            <a:r>
              <a:rPr lang="fr-FR" sz="1400" b="0" dirty="0" smtClean="0">
                <a:latin typeface="Arial" pitchFamily="34" charset="0"/>
                <a:cs typeface="Arial" pitchFamily="34" charset="0"/>
              </a:rPr>
              <a:t>et la santé sécurité et les conditions de travail </a:t>
            </a:r>
            <a:r>
              <a:rPr lang="fr-FR" sz="1400" b="0" dirty="0" smtClean="0">
                <a:solidFill>
                  <a:schemeClr val="tx1">
                    <a:lumMod val="50000"/>
                    <a:lumOff val="50000"/>
                  </a:schemeClr>
                </a:solidFill>
                <a:latin typeface="Arial" pitchFamily="34" charset="0"/>
                <a:cs typeface="Arial" pitchFamily="34" charset="0"/>
              </a:rPr>
              <a:t>(L2312-8)</a:t>
            </a:r>
            <a:r>
              <a:rPr lang="fr-FR" sz="1400" b="0" dirty="0" smtClean="0">
                <a:latin typeface="Arial" pitchFamily="34" charset="0"/>
                <a:cs typeface="Arial" pitchFamily="34" charset="0"/>
              </a:rPr>
              <a:t>. </a:t>
            </a:r>
          </a:p>
          <a:p>
            <a:pPr lvl="1">
              <a:buFontTx/>
              <a:buNone/>
              <a:defRPr/>
            </a:pPr>
            <a:r>
              <a:rPr lang="fr-FR" sz="1400" b="0" dirty="0" smtClean="0">
                <a:latin typeface="Arial" pitchFamily="34" charset="0"/>
                <a:cs typeface="Arial" pitchFamily="34" charset="0"/>
              </a:rPr>
              <a:t>Ses 3 grandes consultations récurrentes peuvent être aménagées par voie d’accord </a:t>
            </a:r>
            <a:r>
              <a:rPr lang="fr-FR" sz="1400" b="0" dirty="0" smtClean="0">
                <a:solidFill>
                  <a:schemeClr val="tx1">
                    <a:lumMod val="50000"/>
                    <a:lumOff val="50000"/>
                  </a:schemeClr>
                </a:solidFill>
                <a:latin typeface="Arial" pitchFamily="34" charset="0"/>
                <a:cs typeface="Arial" pitchFamily="34" charset="0"/>
              </a:rPr>
              <a:t>(L2312-17 et 19) </a:t>
            </a:r>
            <a:r>
              <a:rPr lang="fr-FR" sz="1400" b="0" dirty="0" smtClean="0">
                <a:latin typeface="Arial" pitchFamily="34" charset="0"/>
                <a:cs typeface="Arial" pitchFamily="34" charset="0"/>
              </a:rPr>
              <a:t>de même pour les modalités de recours à l’expertise </a:t>
            </a:r>
            <a:r>
              <a:rPr lang="fr-FR" sz="1400" b="0" dirty="0" smtClean="0">
                <a:solidFill>
                  <a:schemeClr val="tx1">
                    <a:lumMod val="50000"/>
                    <a:lumOff val="50000"/>
                  </a:schemeClr>
                </a:solidFill>
                <a:latin typeface="Arial" pitchFamily="34" charset="0"/>
                <a:cs typeface="Arial" pitchFamily="34" charset="0"/>
              </a:rPr>
              <a:t>(L2312-79)</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 nombre de réunions annuelles peut être fixé par </a:t>
            </a:r>
            <a:r>
              <a:rPr lang="fr-FR" sz="1400" dirty="0" smtClean="0">
                <a:latin typeface="Arial" pitchFamily="34" charset="0"/>
                <a:cs typeface="Arial" pitchFamily="34" charset="0"/>
              </a:rPr>
              <a:t>accord </a:t>
            </a:r>
            <a:r>
              <a:rPr lang="fr-FR" sz="1400" b="0" dirty="0" smtClean="0">
                <a:solidFill>
                  <a:schemeClr val="tx1">
                    <a:lumMod val="50000"/>
                    <a:lumOff val="50000"/>
                  </a:schemeClr>
                </a:solidFill>
                <a:latin typeface="Arial" pitchFamily="34" charset="0"/>
                <a:cs typeface="Arial" pitchFamily="34" charset="0"/>
              </a:rPr>
              <a:t>(L2312-19)</a:t>
            </a:r>
            <a:r>
              <a:rPr lang="fr-FR" sz="1400" b="0" dirty="0" smtClean="0">
                <a:latin typeface="Arial" pitchFamily="34" charset="0"/>
                <a:cs typeface="Arial" pitchFamily="34" charset="0"/>
              </a:rPr>
              <a:t>.  A défaut d’accord, les réunions se tiennent : </a:t>
            </a:r>
          </a:p>
          <a:p>
            <a:pPr lvl="2">
              <a:buFontTx/>
              <a:buChar char="-"/>
              <a:defRPr/>
            </a:pPr>
            <a:r>
              <a:rPr lang="fr-FR" sz="1400" dirty="0" smtClean="0">
                <a:latin typeface="Arial" pitchFamily="34" charset="0"/>
                <a:cs typeface="Arial" pitchFamily="34" charset="0"/>
              </a:rPr>
              <a:t>Une fois par mois dans les entreprises de 50 à 299 salariés, </a:t>
            </a:r>
          </a:p>
          <a:p>
            <a:pPr lvl="2">
              <a:buFontTx/>
              <a:buChar char="-"/>
              <a:defRPr/>
            </a:pPr>
            <a:r>
              <a:rPr lang="fr-FR" sz="1400" dirty="0" smtClean="0">
                <a:latin typeface="Arial" pitchFamily="34" charset="0"/>
                <a:cs typeface="Arial" pitchFamily="34" charset="0"/>
              </a:rPr>
              <a:t>Une fois tous les deux mois dans les entreprises d’au moins 300 salariés </a:t>
            </a:r>
            <a:r>
              <a:rPr lang="fr-FR" sz="1400" dirty="0" smtClean="0">
                <a:solidFill>
                  <a:schemeClr val="tx1">
                    <a:lumMod val="50000"/>
                    <a:lumOff val="50000"/>
                  </a:schemeClr>
                </a:solidFill>
                <a:latin typeface="Arial" pitchFamily="34" charset="0"/>
                <a:cs typeface="Arial" pitchFamily="34" charset="0"/>
              </a:rPr>
              <a:t>(L2315-28)</a:t>
            </a:r>
            <a:r>
              <a:rPr lang="fr-FR" sz="1400" dirty="0" smtClean="0">
                <a:latin typeface="Arial" pitchFamily="34" charset="0"/>
                <a:cs typeface="Arial" pitchFamily="34" charset="0"/>
              </a:rPr>
              <a:t>. </a:t>
            </a:r>
          </a:p>
          <a:p>
            <a:pPr lvl="1">
              <a:buFontTx/>
              <a:buChar char="-"/>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Au moins 4 de ces réunions, au minimum, doivent traiter, pour tout ou partie, de santé, sécurité, et conditions de travail </a:t>
            </a:r>
            <a:r>
              <a:rPr lang="fr-FR" sz="1400" b="0" dirty="0" smtClean="0">
                <a:solidFill>
                  <a:schemeClr val="tx1">
                    <a:lumMod val="50000"/>
                    <a:lumOff val="50000"/>
                  </a:schemeClr>
                </a:solidFill>
                <a:latin typeface="Arial" pitchFamily="34" charset="0"/>
                <a:cs typeface="Arial" pitchFamily="34" charset="0"/>
              </a:rPr>
              <a:t>(L2315-27)</a:t>
            </a:r>
            <a:r>
              <a:rPr lang="fr-FR" sz="1400" b="0" dirty="0" smtClean="0">
                <a:latin typeface="Arial" pitchFamily="34" charset="0"/>
                <a:cs typeface="Arial" pitchFamily="34" charset="0"/>
              </a:rPr>
              <a:t>. Le CSE peut également se réunir en cas de situation ayant pu entraîner des conséquences graves </a:t>
            </a:r>
            <a:r>
              <a:rPr lang="fr-FR" sz="1400" b="0" dirty="0" smtClean="0">
                <a:solidFill>
                  <a:schemeClr val="tx1">
                    <a:lumMod val="50000"/>
                    <a:lumOff val="50000"/>
                  </a:schemeClr>
                </a:solidFill>
                <a:latin typeface="Arial" pitchFamily="34" charset="0"/>
                <a:cs typeface="Arial" pitchFamily="34" charset="0"/>
              </a:rPr>
              <a:t>(L2315-27)</a:t>
            </a:r>
            <a:r>
              <a:rPr lang="fr-FR" sz="1400" b="0" dirty="0" smtClean="0">
                <a:latin typeface="Arial" pitchFamily="34" charset="0"/>
                <a:cs typeface="Arial" pitchFamily="34" charset="0"/>
              </a:rPr>
              <a:t>.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 régime du recours à l’expertise est révisé est peut désormais faire l’objet d’un accord </a:t>
            </a:r>
            <a:r>
              <a:rPr lang="fr-FR" sz="1400" b="0" dirty="0" smtClean="0">
                <a:solidFill>
                  <a:schemeClr val="tx1">
                    <a:lumMod val="50000"/>
                    <a:lumOff val="50000"/>
                  </a:schemeClr>
                </a:solidFill>
                <a:latin typeface="Arial" pitchFamily="34" charset="0"/>
                <a:cs typeface="Arial" pitchFamily="34" charset="0"/>
              </a:rPr>
              <a:t>(L2315-79)</a:t>
            </a:r>
            <a:r>
              <a:rPr lang="fr-FR" sz="1400" b="0" dirty="0" smtClean="0">
                <a:latin typeface="Arial" pitchFamily="34" charset="0"/>
                <a:cs typeface="Arial" pitchFamily="34" charset="0"/>
              </a:rPr>
              <a:t>. </a:t>
            </a:r>
          </a:p>
        </p:txBody>
      </p:sp>
      <p:sp>
        <p:nvSpPr>
          <p:cNvPr id="4" name="Espace réservé du pied de page 3"/>
          <p:cNvSpPr>
            <a:spLocks noGrp="1"/>
          </p:cNvSpPr>
          <p:nvPr>
            <p:ph type="ftr" sz="quarter" idx="11"/>
          </p:nvPr>
        </p:nvSpPr>
        <p:spPr/>
        <p:txBody>
          <a:bodyPr/>
          <a:lstStyle/>
          <a:p>
            <a:pPr>
              <a:defRPr/>
            </a:pPr>
            <a:r>
              <a:rPr lang="fr-FR"/>
              <a:t>Fédération CFTC Métallurgie / 23 avril 2018</a:t>
            </a:r>
            <a:endParaRPr lang="fr-FR" dirty="0"/>
          </a:p>
        </p:txBody>
      </p:sp>
      <p:sp>
        <p:nvSpPr>
          <p:cNvPr id="30724"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VI. Fonctionnement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Espace réservé du texte vertical 2"/>
          <p:cNvSpPr>
            <a:spLocks noGrp="1"/>
          </p:cNvSpPr>
          <p:nvPr>
            <p:ph type="body" orient="vert" idx="1"/>
          </p:nvPr>
        </p:nvSpPr>
        <p:spPr>
          <a:xfrm rot="16200000">
            <a:off x="2143125" y="142875"/>
            <a:ext cx="4929188" cy="7786688"/>
          </a:xfrm>
        </p:spPr>
        <p:txBody>
          <a:bodyPr/>
          <a:lstStyle/>
          <a:p>
            <a:pPr lvl="1">
              <a:buFontTx/>
              <a:buNone/>
              <a:defRPr/>
            </a:pPr>
            <a:endParaRPr lang="fr-FR" sz="1400" b="0" dirty="0" smtClean="0">
              <a:latin typeface="Arial" pitchFamily="34" charset="0"/>
              <a:cs typeface="Arial" pitchFamily="34" charset="0"/>
            </a:endParaRPr>
          </a:p>
          <a:p>
            <a:pPr lvl="1">
              <a:buFontTx/>
              <a:buNone/>
              <a:defRPr/>
            </a:pPr>
            <a:r>
              <a:rPr lang="fr-FR" sz="1400" u="sng" dirty="0" smtClean="0">
                <a:solidFill>
                  <a:schemeClr val="tx2"/>
                </a:solidFill>
                <a:latin typeface="Arial" pitchFamily="34" charset="0"/>
                <a:cs typeface="Arial" pitchFamily="34" charset="0"/>
              </a:rPr>
              <a:t>1) Niveau des budgets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La subvention de </a:t>
            </a:r>
            <a:r>
              <a:rPr lang="fr-FR" sz="1400" dirty="0" smtClean="0">
                <a:latin typeface="Arial" pitchFamily="34" charset="0"/>
                <a:cs typeface="Arial" pitchFamily="34" charset="0"/>
              </a:rPr>
              <a:t>fonctionnement</a:t>
            </a:r>
            <a:r>
              <a:rPr lang="fr-FR" sz="1400" b="0" dirty="0" smtClean="0">
                <a:latin typeface="Arial" pitchFamily="34" charset="0"/>
                <a:cs typeface="Arial" pitchFamily="34" charset="0"/>
              </a:rPr>
              <a:t> : </a:t>
            </a:r>
          </a:p>
          <a:p>
            <a:pPr lvl="1">
              <a:buFontTx/>
              <a:buNone/>
              <a:defRPr/>
            </a:pPr>
            <a:endParaRPr lang="fr-FR" sz="1400" b="0" dirty="0" smtClean="0">
              <a:latin typeface="Arial" pitchFamily="34" charset="0"/>
              <a:cs typeface="Arial" pitchFamily="34" charset="0"/>
            </a:endParaRPr>
          </a:p>
          <a:p>
            <a:pPr lvl="2">
              <a:buFontTx/>
              <a:buChar char="-"/>
              <a:defRPr/>
            </a:pPr>
            <a:r>
              <a:rPr lang="fr-FR" sz="1400" dirty="0" smtClean="0">
                <a:latin typeface="Arial" pitchFamily="34" charset="0"/>
                <a:cs typeface="Arial" pitchFamily="34" charset="0"/>
              </a:rPr>
              <a:t>est la même que pour le CE dans les entreprises de 50 à 2000 salariés (0,20% de la masse salariale brute). </a:t>
            </a:r>
          </a:p>
          <a:p>
            <a:pPr lvl="2">
              <a:buFontTx/>
              <a:buChar char="-"/>
              <a:defRPr/>
            </a:pPr>
            <a:r>
              <a:rPr lang="fr-FR" sz="1400" dirty="0" smtClean="0">
                <a:latin typeface="Arial" pitchFamily="34" charset="0"/>
                <a:cs typeface="Arial" pitchFamily="34" charset="0"/>
              </a:rPr>
              <a:t>est relevée à 0,22% dans les entreprises de plus de 2000 salariés</a:t>
            </a:r>
            <a:r>
              <a:rPr lang="fr-FR" sz="1400" b="1" dirty="0" smtClean="0"/>
              <a:t> </a:t>
            </a:r>
            <a:r>
              <a:rPr lang="fr-FR" sz="1400" dirty="0" smtClean="0">
                <a:solidFill>
                  <a:schemeClr val="tx1">
                    <a:lumMod val="50000"/>
                    <a:lumOff val="50000"/>
                  </a:schemeClr>
                </a:solidFill>
              </a:rPr>
              <a:t>(L2315-61</a:t>
            </a:r>
            <a:r>
              <a:rPr lang="fr-FR" sz="1400" dirty="0" smtClean="0">
                <a:solidFill>
                  <a:schemeClr val="tx1">
                    <a:lumMod val="50000"/>
                    <a:lumOff val="50000"/>
                  </a:schemeClr>
                </a:solidFill>
                <a:latin typeface="Arial" pitchFamily="34" charset="0"/>
                <a:cs typeface="Arial" pitchFamily="34" charset="0"/>
              </a:rPr>
              <a:t>)</a:t>
            </a:r>
            <a:r>
              <a:rPr lang="fr-FR" sz="1400" dirty="0" smtClean="0">
                <a:latin typeface="Arial" pitchFamily="34" charset="0"/>
                <a:cs typeface="Arial" pitchFamily="34" charset="0"/>
              </a:rPr>
              <a:t>.</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t>La </a:t>
            </a:r>
            <a:r>
              <a:rPr lang="fr-FR" sz="1400" dirty="0" smtClean="0"/>
              <a:t>masse salariale brute</a:t>
            </a:r>
            <a:r>
              <a:rPr lang="fr-FR" sz="1400" b="0" dirty="0" smtClean="0"/>
              <a:t>, qui sert d'assiette de calcul aux </a:t>
            </a:r>
            <a:r>
              <a:rPr lang="fr-FR" sz="1400" dirty="0" smtClean="0"/>
              <a:t>budgets</a:t>
            </a:r>
            <a:r>
              <a:rPr lang="fr-FR" sz="1400" b="0" dirty="0" smtClean="0"/>
              <a:t> (de fonctionnement et des activités sociales et culturelles) est définie </a:t>
            </a:r>
            <a:r>
              <a:rPr lang="fr-FR" sz="1400" b="0" dirty="0" smtClean="0">
                <a:solidFill>
                  <a:schemeClr val="tx1">
                    <a:lumMod val="50000"/>
                    <a:lumOff val="50000"/>
                  </a:schemeClr>
                </a:solidFill>
              </a:rPr>
              <a:t>(L2312-83)</a:t>
            </a:r>
            <a:r>
              <a:rPr lang="fr-FR" sz="1400" b="0" dirty="0" smtClean="0"/>
              <a:t>.</a:t>
            </a:r>
          </a:p>
          <a:p>
            <a:pPr lvl="1">
              <a:buFontTx/>
              <a:buNone/>
              <a:defRPr/>
            </a:pPr>
            <a:r>
              <a:rPr lang="fr-FR" sz="1400" b="0" dirty="0" smtClean="0"/>
              <a:t>Il s’agit des gains et rémunérations soumis à cotisations de sécurité sociale </a:t>
            </a:r>
            <a:r>
              <a:rPr lang="fr-FR" sz="1400" b="0" dirty="0" smtClean="0">
                <a:solidFill>
                  <a:schemeClr val="tx1">
                    <a:lumMod val="50000"/>
                    <a:lumOff val="50000"/>
                  </a:schemeClr>
                </a:solidFill>
              </a:rPr>
              <a:t>(selon les termes de l’article L242-1 du Code de la sécurité sociale)</a:t>
            </a:r>
            <a:r>
              <a:rPr lang="fr-FR" sz="1400" b="0" dirty="0" smtClean="0"/>
              <a:t>. </a:t>
            </a:r>
          </a:p>
          <a:p>
            <a:pPr lvl="1">
              <a:buFontTx/>
              <a:buNone/>
              <a:defRPr/>
            </a:pPr>
            <a:endParaRPr lang="fr-FR" sz="1400" b="0" dirty="0" smtClean="0"/>
          </a:p>
          <a:p>
            <a:pPr lvl="1">
              <a:buFontTx/>
              <a:buNone/>
              <a:defRPr/>
            </a:pPr>
            <a:r>
              <a:rPr lang="fr-FR" sz="1400" b="0" dirty="0" smtClean="0"/>
              <a:t>Les indemnités versées à l'occasion de la rupture du contrat de travail à durée indéterminée sont donc exclues de cette assiette.</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t>Les sommes distribuées aux salariés lors de l'année de référence en application d'un accord d'intéressement ou de participation ne sont, pas incluses dans la masse salariale brute </a:t>
            </a:r>
            <a:r>
              <a:rPr lang="fr-FR" sz="1400" b="0" dirty="0" smtClean="0">
                <a:solidFill>
                  <a:schemeClr val="tx1">
                    <a:lumMod val="50000"/>
                    <a:lumOff val="50000"/>
                  </a:schemeClr>
                </a:solidFill>
              </a:rPr>
              <a:t>(L2315-61), depuis l’entrée en vigueur, le 1</a:t>
            </a:r>
            <a:r>
              <a:rPr lang="fr-FR" sz="1400" b="0" baseline="30000" dirty="0" smtClean="0">
                <a:solidFill>
                  <a:schemeClr val="tx1">
                    <a:lumMod val="50000"/>
                    <a:lumOff val="50000"/>
                  </a:schemeClr>
                </a:solidFill>
              </a:rPr>
              <a:t>er</a:t>
            </a:r>
            <a:r>
              <a:rPr lang="fr-FR" sz="1400" b="0" dirty="0" smtClean="0">
                <a:solidFill>
                  <a:schemeClr val="tx1">
                    <a:lumMod val="50000"/>
                    <a:lumOff val="50000"/>
                  </a:schemeClr>
                </a:solidFill>
              </a:rPr>
              <a:t> avril, de la loi de ratification des ordonnances.</a:t>
            </a:r>
            <a:endParaRPr lang="fr-FR" sz="1400" b="0" dirty="0" smtClean="0">
              <a:solidFill>
                <a:schemeClr val="tx1">
                  <a:lumMod val="50000"/>
                  <a:lumOff val="50000"/>
                </a:schemeClr>
              </a:solidFill>
              <a:latin typeface="Arial" pitchFamily="34" charset="0"/>
              <a:cs typeface="Arial" pitchFamily="34" charset="0"/>
            </a:endParaRPr>
          </a:p>
          <a:p>
            <a:pPr lvl="1">
              <a:buFontTx/>
              <a:buNone/>
              <a:defRPr/>
            </a:pPr>
            <a:endParaRPr lang="fr-FR" sz="1400" b="0" dirty="0" smtClean="0">
              <a:latin typeface="Arial" pitchFamily="34" charset="0"/>
              <a:cs typeface="Arial" pitchFamily="34" charset="0"/>
            </a:endParaRPr>
          </a:p>
          <a:p>
            <a:pPr lvl="1">
              <a:buFontTx/>
              <a:buNone/>
              <a:defRPr/>
            </a:pPr>
            <a:endParaRPr lang="fr-FR" sz="1400" b="0" dirty="0" smtClean="0">
              <a:latin typeface="Arial" pitchFamily="34" charset="0"/>
              <a:cs typeface="Arial" pitchFamily="34" charset="0"/>
            </a:endParaRPr>
          </a:p>
        </p:txBody>
      </p:sp>
      <p:sp>
        <p:nvSpPr>
          <p:cNvPr id="4" name="Espace réservé du pied de page 3"/>
          <p:cNvSpPr>
            <a:spLocks noGrp="1"/>
          </p:cNvSpPr>
          <p:nvPr>
            <p:ph type="ftr" sz="quarter" idx="11"/>
          </p:nvPr>
        </p:nvSpPr>
        <p:spPr/>
        <p:txBody>
          <a:bodyPr/>
          <a:lstStyle/>
          <a:p>
            <a:pPr>
              <a:defRPr/>
            </a:pPr>
            <a:r>
              <a:rPr lang="fr-FR"/>
              <a:t>Fédération CFTC Métallurgie / 23 avril 2018</a:t>
            </a:r>
            <a:endParaRPr lang="fr-FR" dirty="0"/>
          </a:p>
        </p:txBody>
      </p:sp>
      <p:sp>
        <p:nvSpPr>
          <p:cNvPr id="31748"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VII. Budget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Espace réservé du texte vertical 2"/>
          <p:cNvSpPr>
            <a:spLocks noGrp="1"/>
          </p:cNvSpPr>
          <p:nvPr>
            <p:ph type="body" orient="vert" idx="1"/>
          </p:nvPr>
        </p:nvSpPr>
        <p:spPr>
          <a:xfrm rot="16200000">
            <a:off x="2143125" y="142875"/>
            <a:ext cx="4929188" cy="7786688"/>
          </a:xfrm>
        </p:spPr>
        <p:txBody>
          <a:bodyPr/>
          <a:lstStyle/>
          <a:p>
            <a:pPr lvl="1">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sz="1400" u="sng" dirty="0" smtClean="0">
                <a:solidFill>
                  <a:schemeClr val="tx2"/>
                </a:solidFill>
                <a:latin typeface="Arial" pitchFamily="34" charset="0"/>
                <a:cs typeface="Arial" pitchFamily="34" charset="0"/>
              </a:rPr>
              <a:t>2) Transferts possibles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Les ordonnances ont mis fin au principe d’imperméabilité totale entre les deux budgets du CSE. </a:t>
            </a:r>
          </a:p>
          <a:p>
            <a:pPr lvl="1">
              <a:buFontTx/>
              <a:buNone/>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Le reliquat du </a:t>
            </a:r>
            <a:r>
              <a:rPr lang="fr-FR" sz="1400" u="sng" dirty="0" smtClean="0">
                <a:latin typeface="Arial" pitchFamily="34" charset="0"/>
                <a:cs typeface="Arial" pitchFamily="34" charset="0"/>
              </a:rPr>
              <a:t>budget de fonctionnement</a:t>
            </a:r>
            <a:r>
              <a:rPr lang="fr-FR" sz="1400" b="0" dirty="0" smtClean="0">
                <a:latin typeface="Arial" pitchFamily="34" charset="0"/>
                <a:cs typeface="Arial" pitchFamily="34" charset="0"/>
              </a:rPr>
              <a:t>, peut être, via une </a:t>
            </a:r>
            <a:r>
              <a:rPr lang="fr-FR" sz="1400" dirty="0" smtClean="0">
                <a:latin typeface="Arial" pitchFamily="34" charset="0"/>
                <a:cs typeface="Arial" pitchFamily="34" charset="0"/>
              </a:rPr>
              <a:t>délibération des membres du CSE à l’issue de l’exercice</a:t>
            </a:r>
            <a:r>
              <a:rPr lang="fr-FR" sz="1400" b="0" dirty="0" smtClean="0">
                <a:latin typeface="Arial" pitchFamily="34" charset="0"/>
                <a:cs typeface="Arial" pitchFamily="34" charset="0"/>
              </a:rPr>
              <a:t> : </a:t>
            </a:r>
          </a:p>
          <a:p>
            <a:pPr lvl="1">
              <a:buFontTx/>
              <a:buNone/>
              <a:defRPr/>
            </a:pPr>
            <a:endParaRPr lang="fr-FR" sz="1400" b="0" dirty="0" smtClean="0">
              <a:latin typeface="Arial" pitchFamily="34" charset="0"/>
              <a:cs typeface="Arial" pitchFamily="34" charset="0"/>
            </a:endParaRPr>
          </a:p>
          <a:p>
            <a:pPr lvl="2">
              <a:buFontTx/>
              <a:buChar char="-"/>
              <a:defRPr/>
            </a:pPr>
            <a:r>
              <a:rPr lang="fr-FR" sz="1400" dirty="0" smtClean="0">
                <a:latin typeface="Arial" pitchFamily="34" charset="0"/>
                <a:cs typeface="Arial" pitchFamily="34" charset="0"/>
              </a:rPr>
              <a:t>consacré pour partie au financement de la formation des délégués syndicaux de l'entreprise,</a:t>
            </a:r>
          </a:p>
          <a:p>
            <a:pPr lvl="2">
              <a:buFontTx/>
              <a:buChar char="-"/>
              <a:defRPr/>
            </a:pPr>
            <a:r>
              <a:rPr lang="fr-FR" sz="1400" dirty="0" smtClean="0">
                <a:latin typeface="Arial" pitchFamily="34" charset="0"/>
                <a:cs typeface="Arial" pitchFamily="34" charset="0"/>
              </a:rPr>
              <a:t>transféré pour tout ou partie vers le budget des ASC </a:t>
            </a:r>
            <a:r>
              <a:rPr lang="fr-FR" sz="1400" dirty="0" smtClean="0">
                <a:solidFill>
                  <a:schemeClr val="tx1">
                    <a:lumMod val="50000"/>
                    <a:lumOff val="50000"/>
                  </a:schemeClr>
                </a:solidFill>
                <a:latin typeface="Arial" pitchFamily="34" charset="0"/>
                <a:cs typeface="Arial" pitchFamily="34" charset="0"/>
              </a:rPr>
              <a:t>(L2315-61) dans une proportion qui pourrait au final être limitée par décret, selon les travaux des parlementaires. </a:t>
            </a:r>
          </a:p>
          <a:p>
            <a:pPr lvl="1">
              <a:buFontTx/>
              <a:buChar char="-"/>
              <a:defRPr/>
            </a:pPr>
            <a:endParaRPr lang="fr-FR" sz="1400" b="0" dirty="0" smtClean="0">
              <a:latin typeface="Arial" pitchFamily="34" charset="0"/>
              <a:cs typeface="Arial" pitchFamily="34" charset="0"/>
            </a:endParaRPr>
          </a:p>
          <a:p>
            <a:pPr lvl="1">
              <a:buFontTx/>
              <a:buNone/>
              <a:defRPr/>
            </a:pPr>
            <a:r>
              <a:rPr lang="fr-FR" sz="1400" b="0" dirty="0" smtClean="0">
                <a:latin typeface="Arial" pitchFamily="34" charset="0"/>
                <a:cs typeface="Arial" pitchFamily="34" charset="0"/>
              </a:rPr>
              <a:t>De la même façon, le </a:t>
            </a:r>
            <a:r>
              <a:rPr lang="fr-FR" sz="1400" u="sng" dirty="0" smtClean="0">
                <a:latin typeface="Arial" pitchFamily="34" charset="0"/>
                <a:cs typeface="Arial" pitchFamily="34" charset="0"/>
              </a:rPr>
              <a:t>reliquat du budget des ASC</a:t>
            </a:r>
            <a:r>
              <a:rPr lang="fr-FR" sz="1400" dirty="0" smtClean="0">
                <a:latin typeface="Arial" pitchFamily="34" charset="0"/>
                <a:cs typeface="Arial" pitchFamily="34" charset="0"/>
              </a:rPr>
              <a:t> </a:t>
            </a:r>
            <a:r>
              <a:rPr lang="fr-FR" sz="1400" b="0" dirty="0" smtClean="0">
                <a:latin typeface="Arial" pitchFamily="34" charset="0"/>
                <a:cs typeface="Arial" pitchFamily="34" charset="0"/>
              </a:rPr>
              <a:t>peut être : </a:t>
            </a:r>
          </a:p>
          <a:p>
            <a:pPr lvl="1">
              <a:buFontTx/>
              <a:buNone/>
              <a:defRPr/>
            </a:pPr>
            <a:endParaRPr lang="fr-FR" sz="1400" b="0" dirty="0" smtClean="0"/>
          </a:p>
          <a:p>
            <a:pPr lvl="2">
              <a:buFontTx/>
              <a:buChar char="-"/>
              <a:defRPr/>
            </a:pPr>
            <a:r>
              <a:rPr lang="fr-FR" sz="1400" dirty="0" smtClean="0"/>
              <a:t>transféré pour tout ou partie vers le budget de fonctionnement </a:t>
            </a:r>
            <a:r>
              <a:rPr lang="fr-FR" sz="1400" dirty="0" smtClean="0">
                <a:solidFill>
                  <a:schemeClr val="tx1">
                    <a:lumMod val="50000"/>
                    <a:lumOff val="50000"/>
                  </a:schemeClr>
                </a:solidFill>
              </a:rPr>
              <a:t>(L. 2312-84),</a:t>
            </a:r>
          </a:p>
          <a:p>
            <a:pPr lvl="2">
              <a:buFontTx/>
              <a:buChar char="-"/>
              <a:defRPr/>
            </a:pPr>
            <a:r>
              <a:rPr lang="fr-FR" sz="1400" dirty="0" smtClean="0"/>
              <a:t>transféré à des associations dans la limite de 10% de cet excédent </a:t>
            </a:r>
            <a:r>
              <a:rPr lang="fr-FR" sz="1400" dirty="0" smtClean="0">
                <a:solidFill>
                  <a:schemeClr val="tx1">
                    <a:lumMod val="50000"/>
                    <a:lumOff val="50000"/>
                  </a:schemeClr>
                </a:solidFill>
              </a:rPr>
              <a:t>(R. 2312-51)</a:t>
            </a:r>
            <a:r>
              <a:rPr lang="fr-FR" sz="1400" dirty="0" smtClean="0"/>
              <a:t>.</a:t>
            </a:r>
            <a:endParaRPr lang="fr-FR" sz="1400" dirty="0" smtClean="0">
              <a:latin typeface="Arial" pitchFamily="34" charset="0"/>
              <a:cs typeface="Arial" pitchFamily="34" charset="0"/>
            </a:endParaRPr>
          </a:p>
          <a:p>
            <a:pPr lvl="1">
              <a:buFontTx/>
              <a:buNone/>
              <a:defRPr/>
            </a:pPr>
            <a:endParaRPr lang="fr-FR" sz="1400" b="0" dirty="0" smtClean="0">
              <a:latin typeface="Arial" pitchFamily="34" charset="0"/>
              <a:cs typeface="Arial" pitchFamily="34" charset="0"/>
            </a:endParaRPr>
          </a:p>
          <a:p>
            <a:pPr lvl="1">
              <a:buFontTx/>
              <a:buNone/>
              <a:defRPr/>
            </a:pPr>
            <a:endParaRPr lang="fr-FR" sz="1400" b="0" dirty="0" smtClean="0">
              <a:latin typeface="Arial" pitchFamily="34" charset="0"/>
              <a:cs typeface="Arial" pitchFamily="34" charset="0"/>
            </a:endParaRPr>
          </a:p>
          <a:p>
            <a:pPr lvl="1">
              <a:buFontTx/>
              <a:buNone/>
              <a:defRPr/>
            </a:pPr>
            <a:endParaRPr lang="fr-FR" sz="1400" b="0" dirty="0" smtClean="0">
              <a:latin typeface="Arial" pitchFamily="34" charset="0"/>
              <a:cs typeface="Arial" pitchFamily="34" charset="0"/>
            </a:endParaRPr>
          </a:p>
          <a:p>
            <a:pPr lvl="1">
              <a:buFontTx/>
              <a:buNone/>
              <a:defRPr/>
            </a:pPr>
            <a:endParaRPr lang="fr-FR" sz="1400" b="0" dirty="0" smtClean="0">
              <a:latin typeface="Arial" pitchFamily="34" charset="0"/>
              <a:cs typeface="Arial" pitchFamily="34" charset="0"/>
            </a:endParaRPr>
          </a:p>
        </p:txBody>
      </p:sp>
      <p:sp>
        <p:nvSpPr>
          <p:cNvPr id="4" name="Espace réservé du pied de page 3"/>
          <p:cNvSpPr>
            <a:spLocks noGrp="1"/>
          </p:cNvSpPr>
          <p:nvPr>
            <p:ph type="ftr" sz="quarter" idx="11"/>
          </p:nvPr>
        </p:nvSpPr>
        <p:spPr/>
        <p:txBody>
          <a:bodyPr/>
          <a:lstStyle/>
          <a:p>
            <a:pPr>
              <a:defRPr/>
            </a:pPr>
            <a:r>
              <a:rPr lang="fr-FR"/>
              <a:t>Fédération CFTC Métallurgie / 23 avril 2018</a:t>
            </a:r>
            <a:endParaRPr lang="fr-FR" dirty="0"/>
          </a:p>
        </p:txBody>
      </p:sp>
      <p:sp>
        <p:nvSpPr>
          <p:cNvPr id="32772"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VII. Budget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000250" y="571500"/>
            <a:ext cx="6373813" cy="698500"/>
          </a:xfrm>
        </p:spPr>
        <p:txBody>
          <a:bodyPr/>
          <a:lstStyle/>
          <a:p>
            <a:pPr marL="514350" indent="-250825" eaLnBrk="1" hangingPunct="1"/>
            <a:r>
              <a:rPr lang="fr-FR" smtClean="0">
                <a:solidFill>
                  <a:srgbClr val="002060"/>
                </a:solidFill>
                <a:latin typeface="Arial" pitchFamily="34" charset="0"/>
                <a:cs typeface="Arial" pitchFamily="34" charset="0"/>
              </a:rPr>
              <a:t>Négociations </a:t>
            </a:r>
          </a:p>
        </p:txBody>
      </p:sp>
      <p:sp>
        <p:nvSpPr>
          <p:cNvPr id="9219" name="Rectangle 3"/>
          <p:cNvSpPr>
            <a:spLocks noGrp="1" noChangeArrowheads="1"/>
          </p:cNvSpPr>
          <p:nvPr>
            <p:ph type="body" orient="vert" idx="1"/>
          </p:nvPr>
        </p:nvSpPr>
        <p:spPr>
          <a:xfrm rot="16200000">
            <a:off x="2107406" y="-107156"/>
            <a:ext cx="4929188" cy="8286750"/>
          </a:xfrm>
        </p:spPr>
        <p:txBody>
          <a:bodyPr/>
          <a:lstStyle/>
          <a:p>
            <a:pPr marL="720725" lvl="1" indent="-263525">
              <a:buFontTx/>
              <a:buNone/>
              <a:defRPr/>
            </a:pPr>
            <a:endParaRPr lang="fr-FR" sz="1400" b="0" dirty="0" smtClean="0">
              <a:solidFill>
                <a:schemeClr val="tx1">
                  <a:lumMod val="50000"/>
                  <a:lumOff val="50000"/>
                </a:schemeClr>
              </a:solidFill>
              <a:latin typeface="Arial" pitchFamily="34" charset="0"/>
            </a:endParaRPr>
          </a:p>
          <a:p>
            <a:pPr marL="720725" lvl="1" indent="-263525">
              <a:buFontTx/>
              <a:buNone/>
              <a:defRPr/>
            </a:pPr>
            <a:endParaRPr lang="fr-FR" sz="1400" b="0" dirty="0" smtClean="0">
              <a:solidFill>
                <a:schemeClr val="tx1">
                  <a:lumMod val="50000"/>
                  <a:lumOff val="50000"/>
                </a:schemeClr>
              </a:solidFill>
              <a:latin typeface="Arial" pitchFamily="34" charset="0"/>
            </a:endParaRPr>
          </a:p>
          <a:p>
            <a:pPr marL="720725" lvl="1" indent="-263525">
              <a:buFontTx/>
              <a:buNone/>
              <a:defRPr/>
            </a:pPr>
            <a:endParaRPr lang="fr-FR" sz="1400" b="0" dirty="0" smtClean="0">
              <a:solidFill>
                <a:schemeClr val="tx1">
                  <a:lumMod val="50000"/>
                  <a:lumOff val="50000"/>
                </a:schemeClr>
              </a:solidFill>
              <a:latin typeface="Arial" pitchFamily="34" charset="0"/>
            </a:endParaRPr>
          </a:p>
          <a:p>
            <a:pPr marL="720725" lvl="1" indent="-263525">
              <a:buFontTx/>
              <a:buNone/>
              <a:defRPr/>
            </a:pPr>
            <a:endParaRPr lang="fr-FR" sz="1400" b="0" dirty="0" smtClean="0">
              <a:solidFill>
                <a:schemeClr val="tx1">
                  <a:lumMod val="50000"/>
                  <a:lumOff val="50000"/>
                </a:schemeClr>
              </a:solidFill>
              <a:latin typeface="Arial" pitchFamily="34" charset="0"/>
            </a:endParaRPr>
          </a:p>
          <a:p>
            <a:pPr marL="720725" lvl="1" indent="-263525">
              <a:buFontTx/>
              <a:buNone/>
              <a:defRPr/>
            </a:pPr>
            <a:endParaRPr lang="fr-FR" sz="1400" b="0" dirty="0" smtClean="0">
              <a:solidFill>
                <a:schemeClr val="tx1">
                  <a:lumMod val="50000"/>
                  <a:lumOff val="50000"/>
                </a:schemeClr>
              </a:solidFill>
              <a:latin typeface="Arial" pitchFamily="34" charset="0"/>
            </a:endParaRPr>
          </a:p>
          <a:p>
            <a:pPr marL="720725" lvl="1" indent="-263525">
              <a:buFontTx/>
              <a:buNone/>
              <a:defRPr/>
            </a:pPr>
            <a:endParaRPr lang="fr-FR" sz="1400" b="0" dirty="0" smtClean="0">
              <a:latin typeface="Arial" pitchFamily="34" charset="0"/>
            </a:endParaRPr>
          </a:p>
          <a:p>
            <a:pPr marL="720725" lvl="1" indent="-263525">
              <a:buFontTx/>
              <a:buNone/>
              <a:defRPr/>
            </a:pPr>
            <a:endParaRPr lang="fr-FR" sz="1400" b="0" dirty="0" smtClean="0">
              <a:latin typeface="Arial" pitchFamily="34" charset="0"/>
            </a:endParaRPr>
          </a:p>
          <a:p>
            <a:pPr marL="720725" lvl="1" indent="-263525">
              <a:buFontTx/>
              <a:buNone/>
              <a:defRPr/>
            </a:pPr>
            <a:endParaRPr lang="fr-FR" sz="1400" b="0" dirty="0" smtClean="0">
              <a:latin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graphicFrame>
        <p:nvGraphicFramePr>
          <p:cNvPr id="7" name="Tableau 6"/>
          <p:cNvGraphicFramePr>
            <a:graphicFrameLocks noGrp="1"/>
          </p:cNvGraphicFramePr>
          <p:nvPr/>
        </p:nvGraphicFramePr>
        <p:xfrm>
          <a:off x="714375" y="1643063"/>
          <a:ext cx="7858125" cy="4827587"/>
        </p:xfrm>
        <a:graphic>
          <a:graphicData uri="http://schemas.openxmlformats.org/drawingml/2006/table">
            <a:tbl>
              <a:tblPr/>
              <a:tblGrid>
                <a:gridCol w="2771364"/>
                <a:gridCol w="2438185"/>
                <a:gridCol w="2648631"/>
              </a:tblGrid>
              <a:tr h="549802">
                <a:tc>
                  <a:txBody>
                    <a:bodyPr/>
                    <a:lstStyle/>
                    <a:p>
                      <a:pPr algn="ctr">
                        <a:lnSpc>
                          <a:spcPct val="115000"/>
                        </a:lnSpc>
                        <a:spcAft>
                          <a:spcPts val="1000"/>
                        </a:spcAft>
                      </a:pPr>
                      <a:r>
                        <a:rPr lang="fr-FR" sz="1400" b="1" dirty="0">
                          <a:solidFill>
                            <a:srgbClr val="FFFFFF"/>
                          </a:solidFill>
                          <a:latin typeface="Arial" pitchFamily="34" charset="0"/>
                          <a:ea typeface="Calibri"/>
                          <a:cs typeface="Arial" pitchFamily="34" charset="0"/>
                        </a:rPr>
                        <a:t>Accord à double </a:t>
                      </a:r>
                      <a:r>
                        <a:rPr lang="fr-FR" sz="1400" b="1" dirty="0" smtClean="0">
                          <a:solidFill>
                            <a:srgbClr val="FFFFFF"/>
                          </a:solidFill>
                          <a:latin typeface="Arial" pitchFamily="34" charset="0"/>
                          <a:ea typeface="Calibri"/>
                          <a:cs typeface="Arial" pitchFamily="34" charset="0"/>
                        </a:rPr>
                        <a:t>majorité</a:t>
                      </a:r>
                      <a:br>
                        <a:rPr lang="fr-FR" sz="1400" b="1" dirty="0" smtClean="0">
                          <a:solidFill>
                            <a:srgbClr val="FFFFFF"/>
                          </a:solidFill>
                          <a:latin typeface="Arial" pitchFamily="34" charset="0"/>
                          <a:ea typeface="Calibri"/>
                          <a:cs typeface="Arial" pitchFamily="34" charset="0"/>
                        </a:rPr>
                      </a:br>
                      <a:r>
                        <a:rPr lang="fr-FR" sz="1400" b="1" dirty="0" smtClean="0">
                          <a:solidFill>
                            <a:srgbClr val="FFFFFF"/>
                          </a:solidFill>
                          <a:latin typeface="Arial" pitchFamily="34" charset="0"/>
                          <a:ea typeface="Calibri"/>
                          <a:cs typeface="Arial" pitchFamily="34" charset="0"/>
                        </a:rPr>
                        <a:t>(L2314-6</a:t>
                      </a:r>
                      <a:r>
                        <a:rPr lang="fr-FR" sz="1400" b="1" dirty="0">
                          <a:solidFill>
                            <a:srgbClr val="FFFFFF"/>
                          </a:solidFill>
                          <a:latin typeface="Arial" pitchFamily="34" charset="0"/>
                          <a:ea typeface="Calibri"/>
                          <a:cs typeface="Arial" pitchFamily="34" charset="0"/>
                        </a:rPr>
                        <a:t>)</a:t>
                      </a:r>
                      <a:endParaRPr lang="fr-FR" sz="1400" dirty="0">
                        <a:latin typeface="Arial" pitchFamily="34" charset="0"/>
                        <a:ea typeface="Calibri"/>
                        <a:cs typeface="Arial" pitchFamily="34" charset="0"/>
                      </a:endParaRP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gridSpan="2">
                  <a:txBody>
                    <a:bodyPr/>
                    <a:lstStyle/>
                    <a:p>
                      <a:pPr algn="ctr">
                        <a:lnSpc>
                          <a:spcPct val="115000"/>
                        </a:lnSpc>
                        <a:spcAft>
                          <a:spcPts val="1000"/>
                        </a:spcAft>
                      </a:pPr>
                      <a:r>
                        <a:rPr lang="fr-FR" sz="1400" b="1" dirty="0">
                          <a:solidFill>
                            <a:srgbClr val="FFFFFF"/>
                          </a:solidFill>
                          <a:latin typeface="Arial" pitchFamily="34" charset="0"/>
                          <a:ea typeface="Calibri"/>
                          <a:cs typeface="Arial" pitchFamily="34" charset="0"/>
                        </a:rPr>
                        <a:t>Accord majoritaire</a:t>
                      </a:r>
                      <a:br>
                        <a:rPr lang="fr-FR" sz="1400" b="1" dirty="0">
                          <a:solidFill>
                            <a:srgbClr val="FFFFFF"/>
                          </a:solidFill>
                          <a:latin typeface="Arial" pitchFamily="34" charset="0"/>
                          <a:ea typeface="Calibri"/>
                          <a:cs typeface="Arial" pitchFamily="34" charset="0"/>
                        </a:rPr>
                      </a:br>
                      <a:r>
                        <a:rPr lang="fr-FR" sz="1400" b="1" dirty="0">
                          <a:solidFill>
                            <a:srgbClr val="FFFFFF"/>
                          </a:solidFill>
                          <a:latin typeface="Arial" pitchFamily="34" charset="0"/>
                          <a:ea typeface="Calibri"/>
                          <a:cs typeface="Arial" pitchFamily="34" charset="0"/>
                        </a:rPr>
                        <a:t>(L2313-2)</a:t>
                      </a:r>
                      <a:endParaRPr lang="fr-FR" sz="1400" dirty="0">
                        <a:latin typeface="Arial" pitchFamily="34" charset="0"/>
                        <a:ea typeface="Calibri"/>
                        <a:cs typeface="Arial" pitchFamily="34" charset="0"/>
                      </a:endParaRP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fr-FR"/>
                    </a:p>
                  </a:txBody>
                  <a:tcPr/>
                </a:tc>
              </a:tr>
              <a:tr h="549802">
                <a:tc>
                  <a:txBody>
                    <a:bodyPr/>
                    <a:lstStyle/>
                    <a:p>
                      <a:pPr algn="ctr">
                        <a:lnSpc>
                          <a:spcPct val="115000"/>
                        </a:lnSpc>
                        <a:spcAft>
                          <a:spcPts val="1000"/>
                        </a:spcAft>
                      </a:pPr>
                      <a:r>
                        <a:rPr lang="fr-FR" sz="1400" dirty="0">
                          <a:solidFill>
                            <a:srgbClr val="FFFFFF"/>
                          </a:solidFill>
                          <a:latin typeface="Arial" pitchFamily="34" charset="0"/>
                          <a:ea typeface="Calibri"/>
                          <a:cs typeface="Arial" pitchFamily="34" charset="0"/>
                        </a:rPr>
                        <a:t>« Protocole d’accord préélectoral »</a:t>
                      </a:r>
                      <a:endParaRPr lang="fr-FR" sz="1400" dirty="0">
                        <a:latin typeface="Arial" pitchFamily="34" charset="0"/>
                        <a:ea typeface="Calibri"/>
                        <a:cs typeface="Arial" pitchFamily="34" charset="0"/>
                      </a:endParaRP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ctr">
                        <a:lnSpc>
                          <a:spcPct val="115000"/>
                        </a:lnSpc>
                        <a:spcAft>
                          <a:spcPts val="1000"/>
                        </a:spcAft>
                      </a:pPr>
                      <a:r>
                        <a:rPr lang="fr-FR" sz="1400" dirty="0">
                          <a:solidFill>
                            <a:srgbClr val="FFFFFF"/>
                          </a:solidFill>
                          <a:latin typeface="Arial" pitchFamily="34" charset="0"/>
                          <a:ea typeface="Calibri"/>
                          <a:cs typeface="Arial" pitchFamily="34" charset="0"/>
                        </a:rPr>
                        <a:t>« Accord délimitant les établissements distincts »</a:t>
                      </a:r>
                      <a:endParaRPr lang="fr-FR" sz="1400" dirty="0">
                        <a:latin typeface="Arial" pitchFamily="34" charset="0"/>
                        <a:ea typeface="Calibri"/>
                        <a:cs typeface="Arial" pitchFamily="34" charset="0"/>
                      </a:endParaRP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c>
                  <a:txBody>
                    <a:bodyPr/>
                    <a:lstStyle/>
                    <a:p>
                      <a:pPr algn="ctr">
                        <a:lnSpc>
                          <a:spcPct val="115000"/>
                        </a:lnSpc>
                        <a:spcAft>
                          <a:spcPts val="1000"/>
                        </a:spcAft>
                      </a:pPr>
                      <a:r>
                        <a:rPr lang="fr-FR" sz="1400" dirty="0">
                          <a:solidFill>
                            <a:srgbClr val="FFFFFF"/>
                          </a:solidFill>
                          <a:latin typeface="Arial" pitchFamily="34" charset="0"/>
                          <a:ea typeface="Calibri"/>
                          <a:cs typeface="Arial" pitchFamily="34" charset="0"/>
                        </a:rPr>
                        <a:t>Accord majoritaire, sans précisions</a:t>
                      </a:r>
                      <a:endParaRPr lang="fr-FR" sz="1400" dirty="0">
                        <a:latin typeface="Arial" pitchFamily="34" charset="0"/>
                        <a:ea typeface="Calibri"/>
                        <a:cs typeface="Arial"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5B3D7"/>
                    </a:solidFill>
                  </a:tcPr>
                </a:tc>
              </a:tr>
              <a:tr h="634731">
                <a:tc>
                  <a:txBody>
                    <a:bodyPr/>
                    <a:lstStyle/>
                    <a:p>
                      <a:pPr>
                        <a:lnSpc>
                          <a:spcPct val="115000"/>
                        </a:lnSpc>
                        <a:spcAft>
                          <a:spcPts val="1000"/>
                        </a:spcAft>
                      </a:pPr>
                      <a:r>
                        <a:rPr lang="fr-FR" sz="1100" u="sng" dirty="0">
                          <a:solidFill>
                            <a:srgbClr val="000000"/>
                          </a:solidFill>
                          <a:latin typeface="Arial" pitchFamily="34" charset="0"/>
                          <a:ea typeface="Calibri"/>
                          <a:cs typeface="Arial" pitchFamily="34" charset="0"/>
                        </a:rPr>
                        <a:t>Nombre et composition des collèges </a:t>
                      </a:r>
                      <a:r>
                        <a:rPr lang="fr-FR" sz="1100" dirty="0">
                          <a:solidFill>
                            <a:srgbClr val="000000"/>
                          </a:solidFill>
                          <a:latin typeface="Arial" pitchFamily="34" charset="0"/>
                          <a:ea typeface="Calibri"/>
                          <a:cs typeface="Arial" pitchFamily="34" charset="0"/>
                        </a:rPr>
                        <a:t>électoraux  </a:t>
                      </a:r>
                      <a:r>
                        <a:rPr lang="fr-FR" sz="1100" dirty="0">
                          <a:solidFill>
                            <a:schemeClr val="tx1">
                              <a:lumMod val="50000"/>
                              <a:lumOff val="50000"/>
                            </a:schemeClr>
                          </a:solidFill>
                          <a:latin typeface="Arial" pitchFamily="34" charset="0"/>
                          <a:ea typeface="Calibri"/>
                          <a:cs typeface="Arial" pitchFamily="34" charset="0"/>
                        </a:rPr>
                        <a:t>(L2314-11 et L2314-12)</a:t>
                      </a: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1000"/>
                        </a:spcAft>
                      </a:pPr>
                      <a:r>
                        <a:rPr lang="fr-FR" sz="1100" dirty="0">
                          <a:latin typeface="Arial" pitchFamily="34" charset="0"/>
                          <a:ea typeface="Calibri"/>
                          <a:cs typeface="Arial" pitchFamily="34" charset="0"/>
                        </a:rPr>
                        <a:t>Nombre et périmètre des </a:t>
                      </a:r>
                      <a:r>
                        <a:rPr lang="fr-FR" sz="1100" b="1" u="sng" dirty="0">
                          <a:latin typeface="Arial" pitchFamily="34" charset="0"/>
                          <a:ea typeface="Calibri"/>
                          <a:cs typeface="Arial" pitchFamily="34" charset="0"/>
                        </a:rPr>
                        <a:t>établissements distincts</a:t>
                      </a:r>
                      <a:r>
                        <a:rPr lang="fr-FR" sz="1100" u="sng" dirty="0">
                          <a:latin typeface="Arial" pitchFamily="34" charset="0"/>
                          <a:ea typeface="Calibri"/>
                          <a:cs typeface="Arial" pitchFamily="34" charset="0"/>
                        </a:rPr>
                        <a:t> </a:t>
                      </a:r>
                      <a:r>
                        <a:rPr lang="fr-FR" sz="1100" dirty="0">
                          <a:solidFill>
                            <a:schemeClr val="tx1">
                              <a:lumMod val="50000"/>
                              <a:lumOff val="50000"/>
                            </a:schemeClr>
                          </a:solidFill>
                          <a:latin typeface="Arial" pitchFamily="34" charset="0"/>
                          <a:ea typeface="Calibri"/>
                          <a:cs typeface="Arial" pitchFamily="34" charset="0"/>
                        </a:rPr>
                        <a:t>(L2313-2 à 5) </a:t>
                      </a: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1000"/>
                        </a:spcAft>
                      </a:pPr>
                      <a:r>
                        <a:rPr lang="fr-FR" sz="1100" u="sng" dirty="0">
                          <a:latin typeface="Arial" pitchFamily="34" charset="0"/>
                          <a:ea typeface="Calibri"/>
                          <a:cs typeface="Arial" pitchFamily="34" charset="0"/>
                        </a:rPr>
                        <a:t>Durée des </a:t>
                      </a:r>
                      <a:r>
                        <a:rPr lang="fr-FR" sz="1100" u="sng" dirty="0" smtClean="0">
                          <a:latin typeface="Arial" pitchFamily="34" charset="0"/>
                          <a:ea typeface="Calibri"/>
                          <a:cs typeface="Arial" pitchFamily="34" charset="0"/>
                        </a:rPr>
                        <a:t>mandats</a:t>
                      </a:r>
                      <a:r>
                        <a:rPr lang="fr-FR" sz="1100" u="none" baseline="0" dirty="0" smtClean="0">
                          <a:latin typeface="Arial" pitchFamily="34" charset="0"/>
                          <a:ea typeface="Calibri"/>
                          <a:cs typeface="Arial" pitchFamily="34" charset="0"/>
                        </a:rPr>
                        <a:t> entre 2 et 4 ans, </a:t>
                      </a:r>
                      <a:r>
                        <a:rPr lang="fr-FR" sz="1100" dirty="0" smtClean="0">
                          <a:latin typeface="Arial" pitchFamily="34" charset="0"/>
                          <a:ea typeface="Calibri"/>
                          <a:cs typeface="Arial" pitchFamily="34" charset="0"/>
                        </a:rPr>
                        <a:t>des </a:t>
                      </a:r>
                      <a:r>
                        <a:rPr lang="fr-FR" sz="1100" dirty="0">
                          <a:latin typeface="Arial" pitchFamily="34" charset="0"/>
                          <a:ea typeface="Calibri"/>
                          <a:cs typeface="Arial" pitchFamily="34" charset="0"/>
                        </a:rPr>
                        <a:t>membres élus du </a:t>
                      </a:r>
                      <a:r>
                        <a:rPr lang="fr-FR" sz="1100" dirty="0" smtClean="0">
                          <a:latin typeface="Arial" pitchFamily="34" charset="0"/>
                          <a:ea typeface="Calibri"/>
                          <a:cs typeface="Arial" pitchFamily="34" charset="0"/>
                        </a:rPr>
                        <a:t>CSE </a:t>
                      </a:r>
                      <a:r>
                        <a:rPr lang="fr-FR" sz="1100" dirty="0" smtClean="0">
                          <a:solidFill>
                            <a:schemeClr val="tx1">
                              <a:lumMod val="50000"/>
                              <a:lumOff val="50000"/>
                            </a:schemeClr>
                          </a:solidFill>
                          <a:latin typeface="Arial" pitchFamily="34" charset="0"/>
                          <a:ea typeface="Calibri"/>
                          <a:cs typeface="Arial" pitchFamily="34" charset="0"/>
                        </a:rPr>
                        <a:t>(L2314-34) </a:t>
                      </a:r>
                      <a:r>
                        <a:rPr lang="fr-FR" sz="1100" dirty="0" smtClean="0">
                          <a:latin typeface="Arial" pitchFamily="34" charset="0"/>
                          <a:ea typeface="Calibri"/>
                          <a:cs typeface="Arial" pitchFamily="34" charset="0"/>
                        </a:rPr>
                        <a:t>ou CSE central </a:t>
                      </a:r>
                      <a:r>
                        <a:rPr lang="fr-FR" sz="1100" dirty="0" smtClean="0">
                          <a:solidFill>
                            <a:schemeClr val="tx1">
                              <a:lumMod val="50000"/>
                              <a:lumOff val="50000"/>
                            </a:schemeClr>
                          </a:solidFill>
                          <a:latin typeface="Arial" pitchFamily="34" charset="0"/>
                          <a:ea typeface="Calibri"/>
                          <a:cs typeface="Arial" pitchFamily="34" charset="0"/>
                        </a:rPr>
                        <a:t>(L2316-11)</a:t>
                      </a:r>
                      <a:endParaRPr lang="fr-FR" sz="1100" dirty="0">
                        <a:solidFill>
                          <a:schemeClr val="tx1">
                            <a:lumMod val="50000"/>
                            <a:lumOff val="50000"/>
                          </a:schemeClr>
                        </a:solidFill>
                        <a:latin typeface="Arial" pitchFamily="34" charset="0"/>
                        <a:ea typeface="Calibri"/>
                        <a:cs typeface="Arial"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1292028">
                <a:tc>
                  <a:txBody>
                    <a:bodyPr/>
                    <a:lstStyle/>
                    <a:p>
                      <a:pPr>
                        <a:lnSpc>
                          <a:spcPct val="115000"/>
                        </a:lnSpc>
                        <a:spcAft>
                          <a:spcPts val="1000"/>
                        </a:spcAft>
                      </a:pPr>
                      <a:r>
                        <a:rPr lang="fr-FR" sz="1100" b="0" u="sng" dirty="0">
                          <a:latin typeface="Arial" pitchFamily="34" charset="0"/>
                          <a:ea typeface="Calibri"/>
                          <a:cs typeface="Arial" pitchFamily="34" charset="0"/>
                        </a:rPr>
                        <a:t>Répartition des sièges</a:t>
                      </a:r>
                      <a:r>
                        <a:rPr lang="fr-FR" sz="1100" b="0" dirty="0">
                          <a:latin typeface="Arial" pitchFamily="34" charset="0"/>
                          <a:ea typeface="Calibri"/>
                          <a:cs typeface="Arial" pitchFamily="34" charset="0"/>
                        </a:rPr>
                        <a:t> </a:t>
                      </a:r>
                      <a:r>
                        <a:rPr lang="fr-FR" sz="1100" dirty="0">
                          <a:latin typeface="Arial" pitchFamily="34" charset="0"/>
                          <a:ea typeface="Calibri"/>
                          <a:cs typeface="Arial" pitchFamily="34" charset="0"/>
                        </a:rPr>
                        <a:t>entre les différentes catégories de personnel et répartition du personnel dans les collèges électoraux </a:t>
                      </a:r>
                      <a:r>
                        <a:rPr lang="fr-FR" sz="1100" dirty="0">
                          <a:solidFill>
                            <a:schemeClr val="tx1">
                              <a:lumMod val="50000"/>
                              <a:lumOff val="50000"/>
                            </a:schemeClr>
                          </a:solidFill>
                          <a:latin typeface="Arial" pitchFamily="34" charset="0"/>
                          <a:ea typeface="Calibri"/>
                          <a:cs typeface="Arial" pitchFamily="34" charset="0"/>
                        </a:rPr>
                        <a:t>(L2314-13)</a:t>
                      </a: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1000"/>
                        </a:spcAft>
                      </a:pPr>
                      <a:r>
                        <a:rPr lang="fr-FR" sz="1100" b="1" u="sng" dirty="0">
                          <a:latin typeface="Arial" pitchFamily="34" charset="0"/>
                          <a:ea typeface="Calibri"/>
                          <a:cs typeface="Arial" pitchFamily="34" charset="0"/>
                        </a:rPr>
                        <a:t>Représentants de proximité</a:t>
                      </a:r>
                      <a:r>
                        <a:rPr lang="fr-FR" sz="1100" u="sng" dirty="0">
                          <a:latin typeface="Arial" pitchFamily="34" charset="0"/>
                          <a:ea typeface="Calibri"/>
                          <a:cs typeface="Arial" pitchFamily="34" charset="0"/>
                        </a:rPr>
                        <a:t> </a:t>
                      </a:r>
                      <a:r>
                        <a:rPr lang="fr-FR" sz="1100" dirty="0">
                          <a:latin typeface="Arial" pitchFamily="34" charset="0"/>
                          <a:ea typeface="Calibri"/>
                          <a:cs typeface="Arial" pitchFamily="34" charset="0"/>
                        </a:rPr>
                        <a:t>: nombre, attributions, modalités de désignation, fonctionnement, éventuelles heures de délégation </a:t>
                      </a:r>
                      <a:r>
                        <a:rPr lang="fr-FR" sz="1100" dirty="0">
                          <a:solidFill>
                            <a:schemeClr val="tx1">
                              <a:lumMod val="50000"/>
                              <a:lumOff val="50000"/>
                            </a:schemeClr>
                          </a:solidFill>
                          <a:latin typeface="Arial" pitchFamily="34" charset="0"/>
                          <a:ea typeface="Calibri"/>
                          <a:cs typeface="Arial" pitchFamily="34" charset="0"/>
                        </a:rPr>
                        <a:t>(L2313-7)</a:t>
                      </a: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marL="0" marR="0" indent="0" algn="l" defTabSz="414640" rtl="0" eaLnBrk="1" fontAlgn="auto" latinLnBrk="0" hangingPunct="1">
                        <a:lnSpc>
                          <a:spcPct val="115000"/>
                        </a:lnSpc>
                        <a:spcBef>
                          <a:spcPts val="0"/>
                        </a:spcBef>
                        <a:spcAft>
                          <a:spcPts val="1000"/>
                        </a:spcAft>
                        <a:buClrTx/>
                        <a:buSzTx/>
                        <a:buFontTx/>
                        <a:buNone/>
                        <a:tabLst/>
                        <a:defRPr/>
                      </a:pPr>
                      <a:r>
                        <a:rPr lang="fr-FR" sz="1100" b="0" i="0" kern="1200" dirty="0" smtClean="0">
                          <a:solidFill>
                            <a:schemeClr val="tx1"/>
                          </a:solidFill>
                          <a:latin typeface="Arial" pitchFamily="34" charset="0"/>
                          <a:ea typeface="+mn-ea"/>
                          <a:cs typeface="Arial" pitchFamily="34" charset="0"/>
                        </a:rPr>
                        <a:t>Nombre de </a:t>
                      </a:r>
                      <a:r>
                        <a:rPr lang="fr-FR" sz="1100" b="0" i="0" u="sng" kern="1200" dirty="0" smtClean="0">
                          <a:solidFill>
                            <a:schemeClr val="tx1"/>
                          </a:solidFill>
                          <a:latin typeface="Arial" pitchFamily="34" charset="0"/>
                          <a:ea typeface="+mn-ea"/>
                          <a:cs typeface="Arial" pitchFamily="34" charset="0"/>
                        </a:rPr>
                        <a:t>réunions du CSE</a:t>
                      </a:r>
                      <a:r>
                        <a:rPr lang="fr-FR" sz="1100" b="0" i="0" kern="1200" dirty="0" smtClean="0">
                          <a:solidFill>
                            <a:schemeClr val="tx1"/>
                          </a:solidFill>
                          <a:latin typeface="Arial" pitchFamily="34" charset="0"/>
                          <a:ea typeface="+mn-ea"/>
                          <a:cs typeface="Arial" pitchFamily="34" charset="0"/>
                        </a:rPr>
                        <a:t> </a:t>
                      </a:r>
                      <a:r>
                        <a:rPr lang="fr-FR" sz="1100" b="0" i="0" kern="1200" dirty="0" smtClean="0">
                          <a:solidFill>
                            <a:schemeClr val="tx1">
                              <a:lumMod val="50000"/>
                              <a:lumOff val="50000"/>
                            </a:schemeClr>
                          </a:solidFill>
                          <a:latin typeface="Arial" pitchFamily="34" charset="0"/>
                          <a:ea typeface="+mn-ea"/>
                          <a:cs typeface="Arial" pitchFamily="34" charset="0"/>
                        </a:rPr>
                        <a:t>(L2312-19),</a:t>
                      </a:r>
                      <a:r>
                        <a:rPr lang="fr-FR" sz="1100" b="0" i="0" kern="1200" baseline="0" dirty="0" smtClean="0">
                          <a:solidFill>
                            <a:schemeClr val="tx1">
                              <a:lumMod val="50000"/>
                              <a:lumOff val="50000"/>
                            </a:schemeClr>
                          </a:solidFill>
                          <a:latin typeface="Arial" pitchFamily="34" charset="0"/>
                          <a:ea typeface="+mn-ea"/>
                          <a:cs typeface="Arial" pitchFamily="34" charset="0"/>
                        </a:rPr>
                        <a:t> </a:t>
                      </a:r>
                      <a:r>
                        <a:rPr lang="fr-FR" sz="1100" b="0" i="0" kern="1200" baseline="0" dirty="0" smtClean="0">
                          <a:solidFill>
                            <a:schemeClr val="tx1"/>
                          </a:solidFill>
                          <a:latin typeface="Arial" pitchFamily="34" charset="0"/>
                          <a:ea typeface="+mn-ea"/>
                          <a:cs typeface="Arial" pitchFamily="34" charset="0"/>
                        </a:rPr>
                        <a:t>c</a:t>
                      </a:r>
                      <a:r>
                        <a:rPr lang="fr-FR" sz="1100" b="0" i="0" kern="1200" dirty="0" smtClean="0">
                          <a:solidFill>
                            <a:schemeClr val="tx1"/>
                          </a:solidFill>
                          <a:latin typeface="Arial" pitchFamily="34" charset="0"/>
                          <a:ea typeface="+mn-ea"/>
                          <a:cs typeface="Arial" pitchFamily="34" charset="0"/>
                        </a:rPr>
                        <a:t>ontenu, modalités et délais des consultations ponctuelles</a:t>
                      </a:r>
                      <a:r>
                        <a:rPr lang="fr-FR" sz="1100" b="0" dirty="0" smtClean="0">
                          <a:latin typeface="Arial" pitchFamily="34" charset="0"/>
                          <a:ea typeface="Calibri"/>
                          <a:cs typeface="Arial" pitchFamily="34" charset="0"/>
                        </a:rPr>
                        <a:t> </a:t>
                      </a:r>
                      <a:r>
                        <a:rPr lang="fr-FR" sz="1100" b="0" baseline="0" dirty="0" smtClean="0">
                          <a:solidFill>
                            <a:schemeClr val="tx1">
                              <a:lumMod val="50000"/>
                              <a:lumOff val="50000"/>
                            </a:schemeClr>
                          </a:solidFill>
                          <a:latin typeface="Arial" pitchFamily="34" charset="0"/>
                          <a:ea typeface="Calibri"/>
                          <a:cs typeface="Arial" pitchFamily="34" charset="0"/>
                        </a:rPr>
                        <a:t>(L2313-8)</a:t>
                      </a:r>
                      <a:r>
                        <a:rPr lang="fr-FR" sz="1100" b="0" baseline="0" dirty="0" smtClean="0">
                          <a:latin typeface="Arial" pitchFamily="34" charset="0"/>
                          <a:ea typeface="Calibri"/>
                          <a:cs typeface="Arial" pitchFamily="34" charset="0"/>
                        </a:rPr>
                        <a:t>, expertises </a:t>
                      </a:r>
                      <a:r>
                        <a:rPr lang="fr-FR" sz="1100" b="0" baseline="0" dirty="0" smtClean="0">
                          <a:solidFill>
                            <a:schemeClr val="tx1">
                              <a:lumMod val="50000"/>
                              <a:lumOff val="50000"/>
                            </a:schemeClr>
                          </a:solidFill>
                          <a:latin typeface="Arial" pitchFamily="34" charset="0"/>
                          <a:ea typeface="Calibri"/>
                          <a:cs typeface="Arial" pitchFamily="34" charset="0"/>
                        </a:rPr>
                        <a:t>(L2315-79)</a:t>
                      </a:r>
                      <a:r>
                        <a:rPr lang="fr-FR" sz="1100" b="0" baseline="0" dirty="0" smtClean="0">
                          <a:latin typeface="Arial" pitchFamily="34" charset="0"/>
                          <a:ea typeface="Calibri"/>
                          <a:cs typeface="Arial" pitchFamily="34" charset="0"/>
                        </a:rPr>
                        <a:t>, BDES </a:t>
                      </a:r>
                      <a:r>
                        <a:rPr lang="fr-FR" sz="1100" b="0" baseline="0" dirty="0" smtClean="0">
                          <a:solidFill>
                            <a:schemeClr val="tx1">
                              <a:lumMod val="50000"/>
                              <a:lumOff val="50000"/>
                            </a:schemeClr>
                          </a:solidFill>
                          <a:latin typeface="Arial" pitchFamily="34" charset="0"/>
                          <a:ea typeface="Calibri"/>
                          <a:cs typeface="Arial" pitchFamily="34" charset="0"/>
                        </a:rPr>
                        <a:t>(L2312-18)</a:t>
                      </a:r>
                      <a:r>
                        <a:rPr lang="fr-FR" sz="1100" b="0" baseline="0" dirty="0" smtClean="0">
                          <a:latin typeface="Arial" pitchFamily="34" charset="0"/>
                          <a:ea typeface="Calibri"/>
                          <a:cs typeface="Arial" pitchFamily="34" charset="0"/>
                        </a:rPr>
                        <a:t> commissions supplémentaires </a:t>
                      </a:r>
                      <a:r>
                        <a:rPr lang="fr-FR" sz="1100" b="0" baseline="0" dirty="0" smtClean="0">
                          <a:solidFill>
                            <a:schemeClr val="tx1">
                              <a:lumMod val="50000"/>
                              <a:lumOff val="50000"/>
                            </a:schemeClr>
                          </a:solidFill>
                          <a:latin typeface="Arial" pitchFamily="34" charset="0"/>
                          <a:ea typeface="Calibri"/>
                          <a:cs typeface="Arial" pitchFamily="34" charset="0"/>
                        </a:rPr>
                        <a:t>(L2315-45), </a:t>
                      </a:r>
                      <a:r>
                        <a:rPr lang="fr-FR" sz="1100" b="0" baseline="0" dirty="0" smtClean="0">
                          <a:latin typeface="Arial" pitchFamily="34" charset="0"/>
                          <a:ea typeface="Calibri"/>
                          <a:cs typeface="Arial" pitchFamily="34" charset="0"/>
                        </a:rPr>
                        <a:t>vision-conférence </a:t>
                      </a:r>
                      <a:r>
                        <a:rPr lang="fr-FR" sz="1100" b="0" baseline="0" dirty="0" smtClean="0">
                          <a:solidFill>
                            <a:schemeClr val="tx1">
                              <a:lumMod val="50000"/>
                              <a:lumOff val="50000"/>
                            </a:schemeClr>
                          </a:solidFill>
                          <a:latin typeface="Arial" pitchFamily="34" charset="0"/>
                          <a:ea typeface="Calibri"/>
                          <a:cs typeface="Arial" pitchFamily="34" charset="0"/>
                        </a:rPr>
                        <a:t>(L2315-4)</a:t>
                      </a:r>
                      <a:r>
                        <a:rPr lang="fr-FR" sz="1100" b="0" baseline="0" dirty="0" smtClean="0">
                          <a:latin typeface="Arial" pitchFamily="34" charset="0"/>
                          <a:ea typeface="Calibri"/>
                          <a:cs typeface="Arial" pitchFamily="34" charset="0"/>
                        </a:rPr>
                        <a:t>. </a:t>
                      </a:r>
                      <a:br>
                        <a:rPr lang="fr-FR" sz="1100" b="0" baseline="0" dirty="0" smtClean="0">
                          <a:latin typeface="Arial" pitchFamily="34" charset="0"/>
                          <a:ea typeface="Calibri"/>
                          <a:cs typeface="Arial" pitchFamily="34" charset="0"/>
                        </a:rPr>
                      </a:br>
                      <a:endParaRPr lang="fr-FR" sz="1100" b="0" baseline="0" dirty="0" smtClean="0">
                        <a:solidFill>
                          <a:schemeClr val="tx1">
                            <a:lumMod val="50000"/>
                            <a:lumOff val="50000"/>
                          </a:schemeClr>
                        </a:solidFill>
                        <a:latin typeface="Arial" pitchFamily="34" charset="0"/>
                        <a:ea typeface="Calibri"/>
                        <a:cs typeface="Arial"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1115365">
                <a:tc>
                  <a:txBody>
                    <a:bodyPr/>
                    <a:lstStyle/>
                    <a:p>
                      <a:pPr>
                        <a:lnSpc>
                          <a:spcPct val="115000"/>
                        </a:lnSpc>
                        <a:spcAft>
                          <a:spcPts val="1000"/>
                        </a:spcAft>
                      </a:pPr>
                      <a:r>
                        <a:rPr lang="fr-FR" sz="1100" b="1" u="sng" dirty="0">
                          <a:latin typeface="Arial" pitchFamily="34" charset="0"/>
                          <a:ea typeface="Calibri"/>
                          <a:cs typeface="Arial" pitchFamily="34" charset="0"/>
                        </a:rPr>
                        <a:t>Nombre de siège et volume d’heures de délégation</a:t>
                      </a:r>
                      <a:r>
                        <a:rPr lang="fr-FR" sz="1100" dirty="0">
                          <a:latin typeface="Arial" pitchFamily="34" charset="0"/>
                          <a:ea typeface="Calibri"/>
                          <a:cs typeface="Arial" pitchFamily="34" charset="0"/>
                        </a:rPr>
                        <a:t> des membres élus du CSE </a:t>
                      </a:r>
                      <a:r>
                        <a:rPr lang="fr-FR" sz="1100" dirty="0">
                          <a:solidFill>
                            <a:schemeClr val="tx1">
                              <a:lumMod val="50000"/>
                              <a:lumOff val="50000"/>
                            </a:schemeClr>
                          </a:solidFill>
                          <a:latin typeface="Arial" pitchFamily="34" charset="0"/>
                          <a:ea typeface="Calibri"/>
                          <a:cs typeface="Arial" pitchFamily="34" charset="0"/>
                        </a:rPr>
                        <a:t>(L2314-7)</a:t>
                      </a: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1000"/>
                        </a:spcAft>
                      </a:pPr>
                      <a:r>
                        <a:rPr lang="fr-FR" sz="1100" b="1" u="sng" dirty="0">
                          <a:latin typeface="Arial" pitchFamily="34" charset="0"/>
                          <a:ea typeface="Calibri"/>
                          <a:cs typeface="Arial" pitchFamily="34" charset="0"/>
                        </a:rPr>
                        <a:t>CCSCT</a:t>
                      </a:r>
                      <a:r>
                        <a:rPr lang="fr-FR" sz="1100" b="0" dirty="0">
                          <a:latin typeface="Arial" pitchFamily="34" charset="0"/>
                          <a:ea typeface="Calibri"/>
                          <a:cs typeface="Arial" pitchFamily="34" charset="0"/>
                        </a:rPr>
                        <a:t> : nombre de membres, missions déléguées, fonctionnement, heures de délégation, formation, moyens </a:t>
                      </a:r>
                      <a:r>
                        <a:rPr lang="fr-FR" sz="1100" b="0" dirty="0">
                          <a:solidFill>
                            <a:schemeClr val="tx1">
                              <a:lumMod val="50000"/>
                              <a:lumOff val="50000"/>
                            </a:schemeClr>
                          </a:solidFill>
                          <a:latin typeface="Arial" pitchFamily="34" charset="0"/>
                          <a:ea typeface="Calibri"/>
                          <a:cs typeface="Arial" pitchFamily="34" charset="0"/>
                        </a:rPr>
                        <a:t>(L2315-41 à 43)</a:t>
                      </a: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1000"/>
                        </a:spcAft>
                      </a:pPr>
                      <a:r>
                        <a:rPr lang="fr-FR" sz="1100" dirty="0" smtClean="0">
                          <a:latin typeface="Arial" pitchFamily="34" charset="0"/>
                          <a:ea typeface="Calibri"/>
                          <a:cs typeface="Arial" pitchFamily="34" charset="0"/>
                        </a:rPr>
                        <a:t>Répartition des sièges au </a:t>
                      </a:r>
                      <a:r>
                        <a:rPr lang="fr-FR" sz="1100" u="sng" dirty="0" smtClean="0">
                          <a:latin typeface="Arial" pitchFamily="34" charset="0"/>
                          <a:ea typeface="Calibri"/>
                          <a:cs typeface="Arial" pitchFamily="34" charset="0"/>
                        </a:rPr>
                        <a:t>CSE Central</a:t>
                      </a:r>
                      <a:r>
                        <a:rPr lang="fr-FR" sz="1100" dirty="0" smtClean="0">
                          <a:latin typeface="Arial" pitchFamily="34" charset="0"/>
                          <a:ea typeface="Calibri"/>
                          <a:cs typeface="Arial" pitchFamily="34" charset="0"/>
                        </a:rPr>
                        <a:t> </a:t>
                      </a:r>
                      <a:r>
                        <a:rPr lang="fr-FR" sz="1100" dirty="0" smtClean="0">
                          <a:solidFill>
                            <a:schemeClr val="tx1">
                              <a:lumMod val="50000"/>
                              <a:lumOff val="50000"/>
                            </a:schemeClr>
                          </a:solidFill>
                          <a:latin typeface="Arial" pitchFamily="34" charset="0"/>
                          <a:ea typeface="Calibri"/>
                          <a:cs typeface="Arial" pitchFamily="34" charset="0"/>
                        </a:rPr>
                        <a:t>(R2316-2)</a:t>
                      </a:r>
                      <a:r>
                        <a:rPr lang="fr-FR" sz="1100" b="0" i="0" kern="1200" dirty="0" smtClean="0">
                          <a:solidFill>
                            <a:schemeClr val="tx1"/>
                          </a:solidFill>
                          <a:latin typeface="Arial" pitchFamily="34" charset="0"/>
                          <a:ea typeface="+mn-ea"/>
                          <a:cs typeface="Arial" pitchFamily="34" charset="0"/>
                        </a:rPr>
                        <a:t> </a:t>
                      </a:r>
                      <a:endParaRPr lang="fr-FR" sz="1100" b="0" dirty="0">
                        <a:latin typeface="Arial" pitchFamily="34" charset="0"/>
                        <a:ea typeface="Calibri"/>
                        <a:cs typeface="Arial"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573180">
                <a:tc>
                  <a:txBody>
                    <a:bodyPr/>
                    <a:lstStyle/>
                    <a:p>
                      <a:pPr>
                        <a:lnSpc>
                          <a:spcPct val="115000"/>
                        </a:lnSpc>
                        <a:spcAft>
                          <a:spcPts val="1000"/>
                        </a:spcAft>
                      </a:pPr>
                      <a:r>
                        <a:rPr lang="fr-FR" sz="1100" dirty="0">
                          <a:latin typeface="Arial" pitchFamily="34" charset="0"/>
                          <a:ea typeface="Calibri"/>
                          <a:cs typeface="Arial" pitchFamily="34" charset="0"/>
                        </a:rPr>
                        <a:t>Limitation du nombre de </a:t>
                      </a:r>
                      <a:r>
                        <a:rPr lang="fr-FR" sz="1100" b="1" u="sng" dirty="0">
                          <a:latin typeface="Arial" pitchFamily="34" charset="0"/>
                          <a:ea typeface="Calibri"/>
                          <a:cs typeface="Arial" pitchFamily="34" charset="0"/>
                        </a:rPr>
                        <a:t>mandats successifs </a:t>
                      </a:r>
                      <a:r>
                        <a:rPr lang="fr-FR" sz="1100" dirty="0">
                          <a:solidFill>
                            <a:schemeClr val="tx1">
                              <a:lumMod val="50000"/>
                              <a:lumOff val="50000"/>
                            </a:schemeClr>
                          </a:solidFill>
                          <a:latin typeface="Arial" pitchFamily="34" charset="0"/>
                          <a:ea typeface="Calibri"/>
                          <a:cs typeface="Arial" pitchFamily="34" charset="0"/>
                        </a:rPr>
                        <a:t>(L2314-33)</a:t>
                      </a: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nSpc>
                          <a:spcPct val="115000"/>
                        </a:lnSpc>
                      </a:pPr>
                      <a:endParaRPr lang="fr-FR" sz="1100" dirty="0">
                        <a:latin typeface="Arial" pitchFamily="34" charset="0"/>
                        <a:ea typeface="Times New Roman"/>
                        <a:cs typeface="Arial" pitchFamily="34" charset="0"/>
                      </a:endParaRPr>
                    </a:p>
                  </a:txBody>
                  <a:tcPr marL="76561" marR="76561" marT="38280" marB="3828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nSpc>
                          <a:spcPct val="115000"/>
                        </a:lnSpc>
                        <a:spcAft>
                          <a:spcPts val="1000"/>
                        </a:spcAft>
                      </a:pPr>
                      <a:endParaRPr lang="fr-FR" sz="1100" dirty="0" smtClean="0">
                        <a:latin typeface="Arial" pitchFamily="34" charset="0"/>
                        <a:ea typeface="Calibri"/>
                        <a:cs typeface="Arial" pitchFamily="34" charset="0"/>
                      </a:endParaRPr>
                    </a:p>
                    <a:p>
                      <a:pPr>
                        <a:lnSpc>
                          <a:spcPct val="115000"/>
                        </a:lnSpc>
                        <a:spcAft>
                          <a:spcPts val="1000"/>
                        </a:spcAft>
                      </a:pPr>
                      <a:endParaRPr lang="fr-FR" sz="1100" dirty="0">
                        <a:latin typeface="Arial" pitchFamily="34" charset="0"/>
                        <a:ea typeface="Calibri"/>
                        <a:cs typeface="Arial"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Comité Social et Economique</a:t>
            </a:r>
          </a:p>
        </p:txBody>
      </p:sp>
      <p:sp>
        <p:nvSpPr>
          <p:cNvPr id="9219" name="Rectangle 3"/>
          <p:cNvSpPr>
            <a:spLocks noGrp="1" noChangeArrowheads="1"/>
          </p:cNvSpPr>
          <p:nvPr>
            <p:ph type="body" orient="vert" idx="1"/>
          </p:nvPr>
        </p:nvSpPr>
        <p:spPr>
          <a:xfrm rot="16200000">
            <a:off x="2143125" y="-142874"/>
            <a:ext cx="5000625" cy="8286750"/>
          </a:xfrm>
        </p:spPr>
        <p:txBody>
          <a:bodyPr/>
          <a:lstStyle/>
          <a:p>
            <a:pPr marL="720725" lvl="1" indent="-263525">
              <a:buFontTx/>
              <a:buNone/>
              <a:defRPr/>
            </a:pPr>
            <a:endParaRPr lang="fr-FR" sz="1600" dirty="0" smtClean="0">
              <a:solidFill>
                <a:schemeClr val="tx2"/>
              </a:solidFill>
              <a:latin typeface="Arial" pitchFamily="34" charset="0"/>
            </a:endParaRPr>
          </a:p>
          <a:p>
            <a:pPr marL="857250" lvl="1" indent="-400050">
              <a:buFontTx/>
              <a:buAutoNum type="romanUcPeriod"/>
              <a:defRPr/>
            </a:pPr>
            <a:r>
              <a:rPr lang="fr-FR" sz="1400" dirty="0" smtClean="0">
                <a:solidFill>
                  <a:schemeClr val="tx2"/>
                </a:solidFill>
                <a:latin typeface="Arial" pitchFamily="34" charset="0"/>
              </a:rPr>
              <a:t>Mise en place</a:t>
            </a: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r>
              <a:rPr lang="fr-FR" sz="1400" dirty="0" smtClean="0">
                <a:solidFill>
                  <a:schemeClr val="tx2"/>
                </a:solidFill>
                <a:latin typeface="Arial" pitchFamily="34" charset="0"/>
              </a:rPr>
              <a:t>Structure</a:t>
            </a: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r>
              <a:rPr lang="fr-FR" sz="1400" dirty="0" smtClean="0">
                <a:solidFill>
                  <a:schemeClr val="tx2"/>
                </a:solidFill>
                <a:latin typeface="Arial" pitchFamily="34" charset="0"/>
              </a:rPr>
              <a:t>Composition</a:t>
            </a: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r>
              <a:rPr lang="fr-FR" sz="1400" dirty="0" smtClean="0">
                <a:solidFill>
                  <a:schemeClr val="tx2"/>
                </a:solidFill>
                <a:latin typeface="Arial" pitchFamily="34" charset="0"/>
              </a:rPr>
              <a:t>Heures de délégation</a:t>
            </a: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r>
              <a:rPr lang="fr-FR" sz="1400" dirty="0" smtClean="0">
                <a:solidFill>
                  <a:schemeClr val="tx2"/>
                </a:solidFill>
                <a:latin typeface="Arial" pitchFamily="34" charset="0"/>
              </a:rPr>
              <a:t>Mandats</a:t>
            </a: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r>
              <a:rPr lang="fr-FR" sz="1400" dirty="0" smtClean="0">
                <a:solidFill>
                  <a:schemeClr val="tx2"/>
                </a:solidFill>
                <a:latin typeface="Arial" pitchFamily="34" charset="0"/>
              </a:rPr>
              <a:t>Fonctionnement</a:t>
            </a: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endParaRPr lang="fr-FR" sz="1400" dirty="0" smtClean="0">
              <a:solidFill>
                <a:schemeClr val="tx2"/>
              </a:solidFill>
              <a:latin typeface="Arial" pitchFamily="34" charset="0"/>
            </a:endParaRPr>
          </a:p>
          <a:p>
            <a:pPr marL="857250" lvl="1" indent="-400050">
              <a:buFontTx/>
              <a:buAutoNum type="romanUcPeriod"/>
              <a:defRPr/>
            </a:pPr>
            <a:r>
              <a:rPr lang="fr-FR" sz="1400" dirty="0" smtClean="0">
                <a:solidFill>
                  <a:schemeClr val="tx2"/>
                </a:solidFill>
                <a:latin typeface="Arial" pitchFamily="34" charset="0"/>
              </a:rPr>
              <a:t>Budget </a:t>
            </a:r>
            <a:endParaRPr lang="fr-FR" sz="1200" dirty="0" smtClean="0">
              <a:solidFill>
                <a:schemeClr val="tx2"/>
              </a:solidFill>
              <a:latin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 Mise en place</a:t>
            </a:r>
          </a:p>
        </p:txBody>
      </p:sp>
      <p:sp>
        <p:nvSpPr>
          <p:cNvPr id="10243" name="Rectangle 3"/>
          <p:cNvSpPr>
            <a:spLocks noGrp="1" noChangeArrowheads="1"/>
          </p:cNvSpPr>
          <p:nvPr>
            <p:ph type="body" orient="vert" idx="1"/>
          </p:nvPr>
        </p:nvSpPr>
        <p:spPr>
          <a:xfrm rot="16200000">
            <a:off x="2107407" y="-35719"/>
            <a:ext cx="4929188" cy="8143875"/>
          </a:xfrm>
        </p:spPr>
        <p:txBody>
          <a:bodyPr/>
          <a:lstStyle/>
          <a:p>
            <a:pPr marL="720725" lvl="1" indent="-263525">
              <a:buFontTx/>
              <a:buNone/>
              <a:defRPr/>
            </a:pPr>
            <a:endParaRPr lang="fr-FR" sz="1400" b="0" u="sng" dirty="0" smtClean="0">
              <a:solidFill>
                <a:schemeClr val="tx2"/>
              </a:solidFill>
              <a:latin typeface="Arial" pitchFamily="34" charset="0"/>
              <a:cs typeface="Arial" pitchFamily="34" charset="0"/>
            </a:endParaRPr>
          </a:p>
          <a:p>
            <a:pPr marL="720725" lvl="1" indent="-263525">
              <a:buFontTx/>
              <a:buNone/>
              <a:defRPr/>
            </a:pPr>
            <a:endParaRPr lang="fr-FR" sz="1400" b="0" u="sng" dirty="0" smtClean="0">
              <a:solidFill>
                <a:schemeClr val="tx2"/>
              </a:solidFill>
              <a:latin typeface="Arial" pitchFamily="34" charset="0"/>
              <a:cs typeface="Arial" pitchFamily="34" charset="0"/>
            </a:endParaRPr>
          </a:p>
          <a:p>
            <a:pPr marL="720725" lvl="1" indent="-263525">
              <a:buFontTx/>
              <a:buNone/>
              <a:defRPr/>
            </a:pPr>
            <a:r>
              <a:rPr lang="fr-FR" sz="1400" u="sng" dirty="0" smtClean="0">
                <a:solidFill>
                  <a:schemeClr val="tx2"/>
                </a:solidFill>
                <a:latin typeface="Arial" pitchFamily="34" charset="0"/>
                <a:cs typeface="Arial" pitchFamily="34" charset="0"/>
              </a:rPr>
              <a:t>1) Disparition TOTALE des IRP « classiques » programmée au 1</a:t>
            </a:r>
            <a:r>
              <a:rPr lang="fr-FR" sz="1400" u="sng" baseline="30000" dirty="0" smtClean="0">
                <a:solidFill>
                  <a:schemeClr val="tx2"/>
                </a:solidFill>
                <a:latin typeface="Arial" pitchFamily="34" charset="0"/>
                <a:cs typeface="Arial" pitchFamily="34" charset="0"/>
              </a:rPr>
              <a:t>er</a:t>
            </a:r>
            <a:r>
              <a:rPr lang="fr-FR" sz="1400" u="sng" dirty="0" smtClean="0">
                <a:solidFill>
                  <a:schemeClr val="tx2"/>
                </a:solidFill>
                <a:latin typeface="Arial" pitchFamily="34" charset="0"/>
                <a:cs typeface="Arial" pitchFamily="34" charset="0"/>
              </a:rPr>
              <a:t> janvier 2020</a:t>
            </a:r>
          </a:p>
          <a:p>
            <a:pPr marL="720725" lvl="1" indent="-263525">
              <a:buFontTx/>
              <a:buNone/>
              <a:defRPr/>
            </a:pPr>
            <a:endParaRPr lang="fr-FR" sz="1400" b="0" dirty="0" smtClean="0">
              <a:latin typeface="Arial" pitchFamily="34" charset="0"/>
              <a:cs typeface="Arial" pitchFamily="34" charset="0"/>
            </a:endParaRPr>
          </a:p>
          <a:p>
            <a:pPr marL="720725" lvl="1" indent="-263525">
              <a:buFontTx/>
              <a:buNone/>
              <a:defRPr/>
            </a:pPr>
            <a:r>
              <a:rPr lang="fr-FR" sz="1400" dirty="0" smtClean="0">
                <a:latin typeface="Arial" pitchFamily="34" charset="0"/>
                <a:cs typeface="Arial" pitchFamily="34" charset="0"/>
              </a:rPr>
              <a:t>A compter du 1</a:t>
            </a:r>
            <a:r>
              <a:rPr lang="fr-FR" sz="1400" baseline="30000" dirty="0" smtClean="0">
                <a:latin typeface="Arial" pitchFamily="34" charset="0"/>
                <a:cs typeface="Arial" pitchFamily="34" charset="0"/>
              </a:rPr>
              <a:t>er</a:t>
            </a:r>
            <a:r>
              <a:rPr lang="fr-FR" sz="1400" dirty="0" smtClean="0">
                <a:latin typeface="Arial" pitchFamily="34" charset="0"/>
                <a:cs typeface="Arial" pitchFamily="34" charset="0"/>
              </a:rPr>
              <a:t> janvier 2018</a:t>
            </a:r>
            <a:r>
              <a:rPr lang="fr-FR" sz="1400" b="0" dirty="0" smtClean="0">
                <a:latin typeface="Arial" pitchFamily="34" charset="0"/>
                <a:cs typeface="Arial" pitchFamily="34" charset="0"/>
              </a:rPr>
              <a:t>, les élections qui auraient dû mettre en place des DP ou un CE doivent mettre en place un CSE. </a:t>
            </a:r>
          </a:p>
          <a:p>
            <a:pPr marL="720725" lvl="1" indent="-263525">
              <a:buFontTx/>
              <a:buNone/>
              <a:defRPr/>
            </a:pPr>
            <a:endParaRPr lang="fr-FR" sz="1400" b="0" dirty="0" smtClean="0">
              <a:latin typeface="Arial" pitchFamily="34" charset="0"/>
              <a:cs typeface="Arial" pitchFamily="34" charset="0"/>
            </a:endParaRPr>
          </a:p>
          <a:p>
            <a:pPr marL="720725" lvl="1" indent="-263525">
              <a:buFontTx/>
              <a:buNone/>
              <a:defRPr/>
            </a:pPr>
            <a:r>
              <a:rPr lang="fr-FR" sz="1400" b="0" dirty="0" smtClean="0">
                <a:latin typeface="Arial" pitchFamily="34" charset="0"/>
                <a:cs typeface="Arial" pitchFamily="34" charset="0"/>
              </a:rPr>
              <a:t>En tout état de cause, les mandats des anciennes institutions représentatives du personnel </a:t>
            </a:r>
            <a:r>
              <a:rPr lang="fr-FR" sz="1400" dirty="0" smtClean="0">
                <a:latin typeface="Arial" pitchFamily="34" charset="0"/>
                <a:cs typeface="Arial" pitchFamily="34" charset="0"/>
              </a:rPr>
              <a:t>(DP, CE, CHSCT, DUP) prennent automatiquement fin au 31 décembre 2019</a:t>
            </a:r>
            <a:r>
              <a:rPr lang="fr-FR" sz="1400" b="0" dirty="0" smtClean="0">
                <a:latin typeface="Arial" pitchFamily="34" charset="0"/>
                <a:cs typeface="Arial" pitchFamily="34" charset="0"/>
              </a:rPr>
              <a:t>. On ne peut pas prolonger les anciennes institutions au-delà de cette date, même par accord unanime. </a:t>
            </a:r>
          </a:p>
          <a:p>
            <a:pPr marL="720725" lvl="1" indent="-263525">
              <a:buFontTx/>
              <a:buNone/>
              <a:defRPr/>
            </a:pPr>
            <a:endParaRPr lang="fr-FR" sz="1400" b="0" dirty="0" smtClean="0">
              <a:latin typeface="Arial" pitchFamily="34" charset="0"/>
              <a:cs typeface="Arial" pitchFamily="34" charset="0"/>
            </a:endParaRPr>
          </a:p>
          <a:p>
            <a:pPr marL="720725" lvl="1" indent="-263525">
              <a:buFontTx/>
              <a:buNone/>
              <a:defRPr/>
            </a:pPr>
            <a:r>
              <a:rPr lang="fr-FR" sz="1400" dirty="0" smtClean="0">
                <a:latin typeface="Arial" pitchFamily="34" charset="0"/>
                <a:cs typeface="Arial" pitchFamily="34" charset="0"/>
              </a:rPr>
              <a:t>L’objectif</a:t>
            </a:r>
            <a:r>
              <a:rPr lang="fr-FR" sz="1400" b="0" dirty="0" smtClean="0">
                <a:latin typeface="Arial" pitchFamily="34" charset="0"/>
                <a:cs typeface="Arial" pitchFamily="34" charset="0"/>
              </a:rPr>
              <a:t> est que le CSE soit </a:t>
            </a:r>
            <a:r>
              <a:rPr lang="fr-FR" sz="1400" dirty="0" smtClean="0">
                <a:latin typeface="Arial" pitchFamily="34" charset="0"/>
                <a:cs typeface="Arial" pitchFamily="34" charset="0"/>
              </a:rPr>
              <a:t>effectif dans toutes les entreprises d’au moins 11 salariés au 1</a:t>
            </a:r>
            <a:r>
              <a:rPr lang="fr-FR" sz="1400" baseline="30000" dirty="0" smtClean="0">
                <a:latin typeface="Arial" pitchFamily="34" charset="0"/>
                <a:cs typeface="Arial" pitchFamily="34" charset="0"/>
              </a:rPr>
              <a:t>er</a:t>
            </a:r>
            <a:r>
              <a:rPr lang="fr-FR" sz="1400" dirty="0" smtClean="0">
                <a:latin typeface="Arial" pitchFamily="34" charset="0"/>
                <a:cs typeface="Arial" pitchFamily="34" charset="0"/>
              </a:rPr>
              <a:t> janvier 2020 au plus tard</a:t>
            </a:r>
            <a:r>
              <a:rPr lang="fr-FR" sz="1400" b="0" dirty="0" smtClean="0">
                <a:latin typeface="Arial" pitchFamily="34" charset="0"/>
                <a:cs typeface="Arial" pitchFamily="34" charset="0"/>
              </a:rPr>
              <a:t>. </a:t>
            </a:r>
          </a:p>
          <a:p>
            <a:pPr marL="720725" lvl="1" indent="-263525">
              <a:buFontTx/>
              <a:buNone/>
              <a:defRPr/>
            </a:pPr>
            <a:endParaRPr lang="fr-FR" sz="1400" b="0" dirty="0" smtClean="0">
              <a:latin typeface="Arial" pitchFamily="34" charset="0"/>
              <a:cs typeface="Arial" pitchFamily="34" charset="0"/>
            </a:endParaRPr>
          </a:p>
          <a:p>
            <a:pPr marL="720725" lvl="1" indent="-263525">
              <a:buFontTx/>
              <a:buNone/>
              <a:defRPr/>
            </a:pPr>
            <a:r>
              <a:rPr lang="fr-FR" sz="1400" b="0" u="sng" dirty="0" smtClean="0">
                <a:solidFill>
                  <a:schemeClr val="tx1">
                    <a:lumMod val="50000"/>
                    <a:lumOff val="50000"/>
                  </a:schemeClr>
                </a:solidFill>
                <a:latin typeface="Arial" pitchFamily="34" charset="0"/>
                <a:cs typeface="Arial" pitchFamily="34" charset="0"/>
              </a:rPr>
              <a:t>En conclusion</a:t>
            </a:r>
            <a:r>
              <a:rPr lang="fr-FR" sz="1400" b="0" dirty="0" smtClean="0">
                <a:solidFill>
                  <a:schemeClr val="tx1">
                    <a:lumMod val="50000"/>
                    <a:lumOff val="50000"/>
                  </a:schemeClr>
                </a:solidFill>
                <a:latin typeface="Arial" pitchFamily="34" charset="0"/>
                <a:cs typeface="Arial" pitchFamily="34" charset="0"/>
              </a:rPr>
              <a:t>, </a:t>
            </a:r>
            <a:r>
              <a:rPr lang="fr-FR" sz="1400" dirty="0" smtClean="0">
                <a:solidFill>
                  <a:schemeClr val="tx1">
                    <a:lumMod val="50000"/>
                    <a:lumOff val="50000"/>
                  </a:schemeClr>
                </a:solidFill>
                <a:latin typeface="Arial" pitchFamily="34" charset="0"/>
                <a:cs typeface="Arial" pitchFamily="34" charset="0"/>
              </a:rPr>
              <a:t>en 2 ans, entre le 1</a:t>
            </a:r>
            <a:r>
              <a:rPr lang="fr-FR" sz="1400" baseline="30000" dirty="0" smtClean="0">
                <a:solidFill>
                  <a:schemeClr val="tx1">
                    <a:lumMod val="50000"/>
                    <a:lumOff val="50000"/>
                  </a:schemeClr>
                </a:solidFill>
                <a:latin typeface="Arial" pitchFamily="34" charset="0"/>
                <a:cs typeface="Arial" pitchFamily="34" charset="0"/>
              </a:rPr>
              <a:t>er</a:t>
            </a:r>
            <a:r>
              <a:rPr lang="fr-FR" sz="1400" dirty="0" smtClean="0">
                <a:solidFill>
                  <a:schemeClr val="tx1">
                    <a:lumMod val="50000"/>
                    <a:lumOff val="50000"/>
                  </a:schemeClr>
                </a:solidFill>
                <a:latin typeface="Arial" pitchFamily="34" charset="0"/>
                <a:cs typeface="Arial" pitchFamily="34" charset="0"/>
              </a:rPr>
              <a:t> janvier 2018, et le 31 décembre 2019</a:t>
            </a:r>
            <a:r>
              <a:rPr lang="fr-FR" sz="1400" b="0" dirty="0" smtClean="0">
                <a:solidFill>
                  <a:schemeClr val="tx1">
                    <a:lumMod val="50000"/>
                    <a:lumOff val="50000"/>
                  </a:schemeClr>
                </a:solidFill>
                <a:latin typeface="Arial" pitchFamily="34" charset="0"/>
                <a:cs typeface="Arial" pitchFamily="34" charset="0"/>
              </a:rPr>
              <a:t>, toutes les entreprises devant être couvertes par un CSE (plus de 11 salariés) auront dû organiser de nouvelles élections, et donc renouveler leur </a:t>
            </a:r>
            <a:r>
              <a:rPr lang="fr-FR" sz="1400" dirty="0" smtClean="0">
                <a:solidFill>
                  <a:schemeClr val="tx1">
                    <a:lumMod val="50000"/>
                    <a:lumOff val="50000"/>
                  </a:schemeClr>
                </a:solidFill>
                <a:latin typeface="Arial" pitchFamily="34" charset="0"/>
                <a:cs typeface="Arial" pitchFamily="34" charset="0"/>
              </a:rPr>
              <a:t>représentativité pour 4 ans en principe</a:t>
            </a:r>
            <a:r>
              <a:rPr lang="fr-FR" sz="1400" b="0" dirty="0" smtClean="0">
                <a:solidFill>
                  <a:schemeClr val="tx1">
                    <a:lumMod val="50000"/>
                    <a:lumOff val="50000"/>
                  </a:schemeClr>
                </a:solidFill>
                <a:latin typeface="Arial" pitchFamily="34" charset="0"/>
                <a:cs typeface="Arial" pitchFamily="34" charset="0"/>
              </a:rPr>
              <a:t> (ou entre 2 et 4 par accord). </a:t>
            </a: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 Mise en place</a:t>
            </a:r>
          </a:p>
        </p:txBody>
      </p:sp>
      <p:sp>
        <p:nvSpPr>
          <p:cNvPr id="9219" name="Rectangle 3"/>
          <p:cNvSpPr>
            <a:spLocks noGrp="1" noChangeArrowheads="1"/>
          </p:cNvSpPr>
          <p:nvPr>
            <p:ph type="body" orient="vert" idx="1"/>
          </p:nvPr>
        </p:nvSpPr>
        <p:spPr>
          <a:xfrm rot="16200000">
            <a:off x="2107406" y="-107156"/>
            <a:ext cx="4929188" cy="8286750"/>
          </a:xfrm>
        </p:spPr>
        <p:txBody>
          <a:bodyPr/>
          <a:lstStyle/>
          <a:p>
            <a:pPr marL="457200" lvl="1" indent="0" eaLnBrk="1" hangingPunct="1">
              <a:buFontTx/>
              <a:buNone/>
              <a:defRPr/>
            </a:pPr>
            <a:endParaRPr lang="fr-FR" sz="1800" dirty="0" smtClean="0">
              <a:latin typeface="Arial" pitchFamily="34" charset="0"/>
            </a:endParaRPr>
          </a:p>
          <a:p>
            <a:pPr marL="720725" lvl="1" indent="-263525">
              <a:buFontTx/>
              <a:buNone/>
              <a:defRPr/>
            </a:pPr>
            <a:endParaRPr lang="fr-FR" sz="1400" u="sng" dirty="0" smtClean="0">
              <a:solidFill>
                <a:schemeClr val="tx2"/>
              </a:solidFill>
              <a:latin typeface="Arial" pitchFamily="34" charset="0"/>
            </a:endParaRPr>
          </a:p>
          <a:p>
            <a:pPr marL="720725" lvl="1" indent="-263525">
              <a:buFontTx/>
              <a:buNone/>
              <a:defRPr/>
            </a:pPr>
            <a:r>
              <a:rPr lang="fr-FR" sz="1400" u="sng" dirty="0" smtClean="0">
                <a:solidFill>
                  <a:schemeClr val="tx2"/>
                </a:solidFill>
                <a:latin typeface="Arial" pitchFamily="34" charset="0"/>
              </a:rPr>
              <a:t>2) Adaptations possibles du calendrier des élections</a:t>
            </a:r>
          </a:p>
          <a:p>
            <a:pPr marL="720725" lvl="1" indent="-263525">
              <a:buFontTx/>
              <a:buNone/>
              <a:defRPr/>
            </a:pPr>
            <a:endParaRPr lang="fr-FR" sz="1400" b="0" dirty="0" smtClean="0">
              <a:latin typeface="Arial" pitchFamily="34" charset="0"/>
            </a:endParaRPr>
          </a:p>
          <a:p>
            <a:pPr marL="720725" lvl="1" indent="-263525">
              <a:buFontTx/>
              <a:buNone/>
              <a:defRPr/>
            </a:pPr>
            <a:r>
              <a:rPr lang="fr-FR" sz="1400" b="0" dirty="0" smtClean="0">
                <a:latin typeface="Arial" pitchFamily="34" charset="0"/>
              </a:rPr>
              <a:t>Les mandats qui devaient prendre fin entre la publication des ordonnances et le 31 décembre 2017 </a:t>
            </a:r>
            <a:r>
              <a:rPr lang="fr-FR" sz="1400" dirty="0" smtClean="0">
                <a:latin typeface="Arial" pitchFamily="34" charset="0"/>
              </a:rPr>
              <a:t>ont été automatiquement prolongés jusqu’au 31 décembre 2017</a:t>
            </a:r>
            <a:r>
              <a:rPr lang="fr-FR" sz="1400" b="0" dirty="0" smtClean="0">
                <a:latin typeface="Arial" pitchFamily="34" charset="0"/>
              </a:rPr>
              <a:t>. </a:t>
            </a:r>
          </a:p>
          <a:p>
            <a:pPr marL="720725" lvl="1" indent="-263525">
              <a:buFontTx/>
              <a:buNone/>
              <a:defRPr/>
            </a:pPr>
            <a:endParaRPr lang="fr-FR" sz="1400" b="0" dirty="0" smtClean="0">
              <a:latin typeface="Arial" pitchFamily="34" charset="0"/>
            </a:endParaRPr>
          </a:p>
          <a:p>
            <a:pPr marL="720725" lvl="1" indent="-263525">
              <a:buFontTx/>
              <a:buNone/>
              <a:defRPr/>
            </a:pPr>
            <a:r>
              <a:rPr lang="fr-FR" sz="1400" b="0" dirty="0" smtClean="0">
                <a:latin typeface="Arial" pitchFamily="34" charset="0"/>
              </a:rPr>
              <a:t>L’employeur a également la possibilité, pour les mandats s’achevant </a:t>
            </a:r>
            <a:r>
              <a:rPr lang="fr-FR" sz="1400" dirty="0" smtClean="0">
                <a:latin typeface="Arial" pitchFamily="34" charset="0"/>
              </a:rPr>
              <a:t>courant 2018</a:t>
            </a:r>
            <a:r>
              <a:rPr lang="fr-FR" sz="1400" b="0" dirty="0" smtClean="0">
                <a:latin typeface="Arial" pitchFamily="34" charset="0"/>
              </a:rPr>
              <a:t>, de </a:t>
            </a:r>
            <a:r>
              <a:rPr lang="fr-FR" sz="1400" dirty="0" smtClean="0">
                <a:latin typeface="Arial" pitchFamily="34" charset="0"/>
              </a:rPr>
              <a:t>prolonger ces mandats d’un an supplémentaire</a:t>
            </a:r>
            <a:r>
              <a:rPr lang="fr-FR" sz="1400" b="0" dirty="0" smtClean="0">
                <a:latin typeface="Arial" pitchFamily="34" charset="0"/>
              </a:rPr>
              <a:t>, après information et consultation des IRP</a:t>
            </a:r>
            <a:r>
              <a:rPr lang="fr-FR" sz="1400" dirty="0" smtClean="0">
                <a:latin typeface="Arial" pitchFamily="34" charset="0"/>
              </a:rPr>
              <a:t>. </a:t>
            </a:r>
          </a:p>
          <a:p>
            <a:pPr marL="720725" lvl="1" indent="-263525">
              <a:buFontTx/>
              <a:buNone/>
              <a:defRPr/>
            </a:pPr>
            <a:endParaRPr lang="fr-FR" sz="1400" b="0" dirty="0" smtClean="0">
              <a:latin typeface="Arial" pitchFamily="34" charset="0"/>
            </a:endParaRPr>
          </a:p>
          <a:p>
            <a:pPr marL="720725" lvl="1" indent="-263525">
              <a:buFontTx/>
              <a:buNone/>
              <a:defRPr/>
            </a:pPr>
            <a:r>
              <a:rPr lang="fr-FR" sz="1400" b="0" dirty="0" smtClean="0">
                <a:latin typeface="Arial" pitchFamily="34" charset="0"/>
              </a:rPr>
              <a:t>Dans les mêmes conditions, il est laissé à l’employeur la possibilité de </a:t>
            </a:r>
            <a:r>
              <a:rPr lang="fr-FR" sz="1400" dirty="0" smtClean="0">
                <a:latin typeface="Arial" pitchFamily="34" charset="0"/>
              </a:rPr>
              <a:t>prolonger certains mandats, et/ou d’en réduire certains autres, afin de synchroniser toutes les élections au niveau d’un </a:t>
            </a:r>
            <a:r>
              <a:rPr lang="fr-FR" sz="1400" u="sng" dirty="0" smtClean="0">
                <a:latin typeface="Arial" pitchFamily="34" charset="0"/>
              </a:rPr>
              <a:t>site</a:t>
            </a:r>
            <a:r>
              <a:rPr lang="fr-FR" sz="1400" dirty="0" smtClean="0">
                <a:latin typeface="Arial" pitchFamily="34" charset="0"/>
              </a:rPr>
              <a:t>, ou de toute </a:t>
            </a:r>
            <a:r>
              <a:rPr lang="fr-FR" sz="1400" u="sng" dirty="0" smtClean="0">
                <a:latin typeface="Arial" pitchFamily="34" charset="0"/>
              </a:rPr>
              <a:t>l’entreprise</a:t>
            </a:r>
            <a:r>
              <a:rPr lang="fr-FR" sz="1400" dirty="0" smtClean="0">
                <a:latin typeface="Arial" pitchFamily="34" charset="0"/>
              </a:rPr>
              <a:t>.</a:t>
            </a:r>
          </a:p>
          <a:p>
            <a:pPr marL="720725" lvl="1" indent="-263525">
              <a:buFontTx/>
              <a:buNone/>
              <a:defRPr/>
            </a:pPr>
            <a:endParaRPr lang="fr-FR" sz="1400" b="0" dirty="0" smtClean="0">
              <a:latin typeface="Arial" pitchFamily="34" charset="0"/>
            </a:endParaRPr>
          </a:p>
          <a:p>
            <a:pPr marL="720725" lvl="1" indent="-263525">
              <a:buFontTx/>
              <a:buNone/>
              <a:defRPr/>
            </a:pPr>
            <a:r>
              <a:rPr lang="fr-FR" sz="1400" b="0" dirty="0" smtClean="0">
                <a:latin typeface="Arial" pitchFamily="34" charset="0"/>
              </a:rPr>
              <a:t>Bien sûr, un accord unanime peut également prolonger ces mandats, avec comme seule </a:t>
            </a:r>
            <a:r>
              <a:rPr lang="fr-FR" sz="1400" dirty="0" smtClean="0">
                <a:latin typeface="Arial" pitchFamily="34" charset="0"/>
              </a:rPr>
              <a:t>date limite d’ordre public le 31 décembre 2019. </a:t>
            </a:r>
          </a:p>
          <a:p>
            <a:pPr marL="720725" lvl="1" indent="-263525">
              <a:buFontTx/>
              <a:buNone/>
              <a:defRPr/>
            </a:pPr>
            <a:endParaRPr lang="fr-FR" sz="1400" dirty="0" smtClean="0">
              <a:latin typeface="Arial" pitchFamily="34" charset="0"/>
            </a:endParaRPr>
          </a:p>
          <a:p>
            <a:pPr marL="720725" lvl="1" indent="-263525">
              <a:buFontTx/>
              <a:buNone/>
              <a:defRPr/>
            </a:pPr>
            <a:r>
              <a:rPr lang="fr-FR" sz="1400" dirty="0" smtClean="0">
                <a:solidFill>
                  <a:schemeClr val="tx1">
                    <a:lumMod val="50000"/>
                    <a:lumOff val="50000"/>
                  </a:schemeClr>
                </a:solidFill>
              </a:rPr>
              <a:t>(Source : </a:t>
            </a:r>
            <a:r>
              <a:rPr lang="fr-FR" sz="1400" b="0" dirty="0" smtClean="0">
                <a:solidFill>
                  <a:schemeClr val="tx1">
                    <a:lumMod val="50000"/>
                    <a:lumOff val="50000"/>
                  </a:schemeClr>
                </a:solidFill>
              </a:rPr>
              <a:t>Ordonnance N°2017-1386 du 22 septembre 2017,</a:t>
            </a:r>
            <a:r>
              <a:rPr lang="fr-FR" sz="1400" dirty="0" smtClean="0">
                <a:solidFill>
                  <a:schemeClr val="tx1">
                    <a:lumMod val="50000"/>
                    <a:lumOff val="50000"/>
                  </a:schemeClr>
                </a:solidFill>
              </a:rPr>
              <a:t> </a:t>
            </a:r>
            <a:r>
              <a:rPr lang="fr-FR" sz="1400" b="0" dirty="0" smtClean="0">
                <a:solidFill>
                  <a:schemeClr val="tx1">
                    <a:lumMod val="50000"/>
                    <a:lumOff val="50000"/>
                  </a:schemeClr>
                </a:solidFill>
              </a:rPr>
              <a:t>Titre IV : dispositions transitoires et finales)</a:t>
            </a:r>
            <a:endParaRPr lang="fr-FR" sz="1400" dirty="0" smtClean="0">
              <a:solidFill>
                <a:schemeClr val="tx1">
                  <a:lumMod val="50000"/>
                  <a:lumOff val="50000"/>
                </a:schemeClr>
              </a:solidFill>
              <a:latin typeface="Arial" pitchFamily="34" charset="0"/>
            </a:endParaRPr>
          </a:p>
          <a:p>
            <a:pPr marL="720725" lvl="1" indent="-263525">
              <a:buFontTx/>
              <a:buNone/>
              <a:defRPr/>
            </a:pPr>
            <a:endParaRPr lang="fr-FR" sz="1400" dirty="0" smtClean="0">
              <a:latin typeface="Arial" pitchFamily="34" charset="0"/>
            </a:endParaRPr>
          </a:p>
          <a:p>
            <a:pPr marL="720725" lvl="1" indent="-263525">
              <a:buFontTx/>
              <a:buNone/>
              <a:defRPr/>
            </a:pPr>
            <a:endParaRPr lang="fr-FR" sz="1600" b="0" dirty="0" smtClean="0">
              <a:latin typeface="Arial" pitchFamily="34" charset="0"/>
            </a:endParaRPr>
          </a:p>
          <a:p>
            <a:pPr marL="720725" lvl="1" indent="-263525">
              <a:buFontTx/>
              <a:buNone/>
              <a:defRPr/>
            </a:pPr>
            <a:endParaRPr lang="fr-FR" sz="1600" b="0" dirty="0" smtClean="0">
              <a:latin typeface="Arial" pitchFamily="34" charset="0"/>
            </a:endParaRPr>
          </a:p>
          <a:p>
            <a:pPr marL="720725" lvl="1" indent="-263525">
              <a:buFontTx/>
              <a:buNone/>
              <a:defRPr/>
            </a:pPr>
            <a:endParaRPr lang="fr-FR" sz="1600" b="0" dirty="0" smtClean="0">
              <a:latin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 Structure</a:t>
            </a:r>
          </a:p>
        </p:txBody>
      </p:sp>
      <p:sp>
        <p:nvSpPr>
          <p:cNvPr id="9219" name="Rectangle 3"/>
          <p:cNvSpPr>
            <a:spLocks noGrp="1" noChangeArrowheads="1"/>
          </p:cNvSpPr>
          <p:nvPr>
            <p:ph type="body" orient="vert" idx="1"/>
          </p:nvPr>
        </p:nvSpPr>
        <p:spPr>
          <a:xfrm rot="16200000">
            <a:off x="2000250" y="71438"/>
            <a:ext cx="5000625" cy="8001000"/>
          </a:xfrm>
        </p:spPr>
        <p:txBody>
          <a:bodyPr/>
          <a:lstStyle/>
          <a:p>
            <a:pPr marL="457200" lvl="1" indent="0" eaLnBrk="1" hangingPunct="1">
              <a:buFontTx/>
              <a:buNone/>
              <a:defRPr/>
            </a:pPr>
            <a:endParaRPr lang="fr-FR" sz="1600" u="sng" dirty="0" smtClean="0">
              <a:solidFill>
                <a:schemeClr val="tx2"/>
              </a:solidFill>
              <a:latin typeface="Arial" pitchFamily="34" charset="0"/>
            </a:endParaRPr>
          </a:p>
          <a:p>
            <a:pPr marL="457200" lvl="1" indent="0" eaLnBrk="1" hangingPunct="1">
              <a:buFontTx/>
              <a:buNone/>
              <a:defRPr/>
            </a:pPr>
            <a:r>
              <a:rPr lang="fr-FR" sz="1400" u="sng" dirty="0" smtClean="0">
                <a:solidFill>
                  <a:schemeClr val="tx2"/>
                </a:solidFill>
                <a:latin typeface="Arial" pitchFamily="34" charset="0"/>
              </a:rPr>
              <a:t>1) Instance Unique</a:t>
            </a:r>
          </a:p>
          <a:p>
            <a:pPr marL="457200" lvl="1" indent="0" eaLnBrk="1" hangingPunct="1">
              <a:buFontTx/>
              <a:buNone/>
              <a:defRPr/>
            </a:pPr>
            <a:endParaRPr lang="fr-FR" sz="1400" b="0" dirty="0" smtClean="0">
              <a:latin typeface="Arial" pitchFamily="34" charset="0"/>
            </a:endParaRPr>
          </a:p>
          <a:p>
            <a:pPr marL="457200" lvl="1" indent="0" eaLnBrk="1" hangingPunct="1">
              <a:buFontTx/>
              <a:buNone/>
              <a:defRPr/>
            </a:pPr>
            <a:r>
              <a:rPr lang="fr-FR" sz="1400" b="0" dirty="0" smtClean="0">
                <a:latin typeface="Arial" pitchFamily="34" charset="0"/>
              </a:rPr>
              <a:t>Le CSE </a:t>
            </a:r>
            <a:r>
              <a:rPr lang="fr-FR" sz="1400" dirty="0" smtClean="0">
                <a:latin typeface="Arial" pitchFamily="34" charset="0"/>
              </a:rPr>
              <a:t>fusionne et remplace les instances DP, CE, et CHSCT</a:t>
            </a:r>
            <a:r>
              <a:rPr lang="fr-FR" sz="1400" b="0" dirty="0" smtClean="0">
                <a:latin typeface="Arial" pitchFamily="34" charset="0"/>
              </a:rPr>
              <a:t> dans toutes les entreprises d’au moins 11 salariés.</a:t>
            </a:r>
          </a:p>
          <a:p>
            <a:pPr marL="457200" lvl="1" indent="0" eaLnBrk="1" hangingPunct="1">
              <a:buFontTx/>
              <a:buNone/>
              <a:defRPr/>
            </a:pPr>
            <a:endParaRPr lang="fr-FR" sz="1400" b="0" dirty="0" smtClean="0">
              <a:latin typeface="Arial" pitchFamily="34" charset="0"/>
            </a:endParaRPr>
          </a:p>
          <a:p>
            <a:pPr marL="457200" lvl="1" indent="0" eaLnBrk="1" hangingPunct="1">
              <a:buFontTx/>
              <a:buNone/>
              <a:defRPr/>
            </a:pPr>
            <a:r>
              <a:rPr lang="fr-FR" sz="1400" b="0" dirty="0" smtClean="0">
                <a:latin typeface="Arial" pitchFamily="34" charset="0"/>
              </a:rPr>
              <a:t>L’effectif pour la mise en place doit être apprécié pendant 12 mois consécutifs </a:t>
            </a:r>
            <a:r>
              <a:rPr lang="fr-FR" sz="1400" b="0" dirty="0" smtClean="0">
                <a:solidFill>
                  <a:schemeClr val="tx1">
                    <a:lumMod val="50000"/>
                    <a:lumOff val="50000"/>
                  </a:schemeClr>
                </a:solidFill>
                <a:latin typeface="Arial" pitchFamily="34" charset="0"/>
              </a:rPr>
              <a:t>(L2311-2 et L2312-2) contre 12 mois consécutifs ou non, au cours des 3 ans précédents pour les anciennes IRP. </a:t>
            </a:r>
          </a:p>
          <a:p>
            <a:pPr marL="1082675" lvl="2" indent="-263525" eaLnBrk="1" hangingPunct="1">
              <a:buFontTx/>
              <a:buNone/>
              <a:defRPr/>
            </a:pPr>
            <a:endParaRPr lang="fr-FR" sz="1400" dirty="0" smtClean="0">
              <a:latin typeface="Arial" pitchFamily="34" charset="0"/>
            </a:endParaRPr>
          </a:p>
          <a:p>
            <a:pPr marL="720725" lvl="1" indent="-263525" eaLnBrk="1" hangingPunct="1">
              <a:buFontTx/>
              <a:buNone/>
              <a:defRPr/>
            </a:pPr>
            <a:r>
              <a:rPr lang="fr-FR" sz="1400" b="0" dirty="0" smtClean="0">
                <a:latin typeface="Arial" pitchFamily="34" charset="0"/>
              </a:rPr>
              <a:t>L’architecture </a:t>
            </a:r>
            <a:r>
              <a:rPr lang="fr-FR" sz="1400" dirty="0" smtClean="0">
                <a:latin typeface="Arial" pitchFamily="34" charset="0"/>
              </a:rPr>
              <a:t>CSE central / CSE d’établissements </a:t>
            </a:r>
            <a:r>
              <a:rPr lang="fr-FR" sz="1400" b="0" dirty="0" smtClean="0">
                <a:latin typeface="Arial" pitchFamily="34" charset="0"/>
              </a:rPr>
              <a:t>est conservée. Les références faite à l’effectif de l’entreprise doivent donc se comprendre comme relatives à l’entreprise ou établissement. </a:t>
            </a:r>
            <a:r>
              <a:rPr lang="fr-FR" sz="1400" dirty="0" smtClean="0">
                <a:latin typeface="Arial" pitchFamily="34" charset="0"/>
              </a:rPr>
              <a:t>La délimitation des différents établissements se fait en principe par </a:t>
            </a:r>
            <a:r>
              <a:rPr lang="fr-FR" sz="1400" u="sng" dirty="0" smtClean="0">
                <a:latin typeface="Arial" pitchFamily="34" charset="0"/>
              </a:rPr>
              <a:t>accord majoritaire</a:t>
            </a:r>
            <a:r>
              <a:rPr lang="fr-FR" sz="1400" dirty="0" smtClean="0">
                <a:latin typeface="Arial" pitchFamily="34" charset="0"/>
              </a:rPr>
              <a:t> </a:t>
            </a:r>
            <a:r>
              <a:rPr lang="fr-FR" sz="1400" b="0" dirty="0" smtClean="0">
                <a:solidFill>
                  <a:schemeClr val="tx1">
                    <a:lumMod val="50000"/>
                    <a:lumOff val="50000"/>
                  </a:schemeClr>
                </a:solidFill>
                <a:latin typeface="Arial" pitchFamily="34" charset="0"/>
              </a:rPr>
              <a:t>alors qu’elle était auparavant soumise à un accord </a:t>
            </a:r>
            <a:r>
              <a:rPr lang="fr-FR" sz="1400" b="0" dirty="0" smtClean="0">
                <a:solidFill>
                  <a:schemeClr val="tx1">
                    <a:lumMod val="50000"/>
                    <a:lumOff val="50000"/>
                  </a:schemeClr>
                </a:solidFill>
              </a:rPr>
              <a:t>conclu dans les mêmes conditions que le protocole d’accord préélectoral, à double majorité</a:t>
            </a:r>
            <a:r>
              <a:rPr lang="fr-FR" sz="1400" b="0" dirty="0" smtClean="0">
                <a:solidFill>
                  <a:schemeClr val="tx1">
                    <a:lumMod val="50000"/>
                    <a:lumOff val="50000"/>
                  </a:schemeClr>
                </a:solidFill>
                <a:latin typeface="Arial" pitchFamily="34" charset="0"/>
              </a:rPr>
              <a:t>. </a:t>
            </a:r>
          </a:p>
          <a:p>
            <a:pPr marL="720725" lvl="1" indent="-263525" eaLnBrk="1" hangingPunct="1">
              <a:buFontTx/>
              <a:buNone/>
              <a:defRPr/>
            </a:pPr>
            <a:endParaRPr lang="fr-FR" sz="1400" b="0" dirty="0" smtClean="0">
              <a:solidFill>
                <a:schemeClr val="tx1">
                  <a:lumMod val="50000"/>
                  <a:lumOff val="50000"/>
                </a:schemeClr>
              </a:solidFill>
              <a:latin typeface="Arial" pitchFamily="34" charset="0"/>
            </a:endParaRPr>
          </a:p>
          <a:p>
            <a:pPr marL="720725" lvl="1" indent="-263525" eaLnBrk="1" hangingPunct="1">
              <a:buFontTx/>
              <a:buNone/>
              <a:defRPr/>
            </a:pPr>
            <a:r>
              <a:rPr lang="fr-FR" sz="1400" b="0" dirty="0" smtClean="0">
                <a:solidFill>
                  <a:schemeClr val="tx1">
                    <a:lumMod val="50000"/>
                    <a:lumOff val="50000"/>
                  </a:schemeClr>
                </a:solidFill>
                <a:latin typeface="Arial" pitchFamily="34" charset="0"/>
              </a:rPr>
              <a:t>Ce découpage peut se faire par accord entre le CSE et l’employeur en l’absence de DS, voire, en l’absence d’accord, par l’employeur, ou même par l’autorité administrative en cas de litige (L2313-2 à 5) . </a:t>
            </a:r>
          </a:p>
          <a:p>
            <a:pPr marL="720725" lvl="1" indent="-263525" eaLnBrk="1" hangingPunct="1">
              <a:buFontTx/>
              <a:buNone/>
              <a:defRPr/>
            </a:pPr>
            <a:endParaRPr lang="fr-FR" sz="1400" b="0" dirty="0" smtClean="0">
              <a:latin typeface="Arial" pitchFamily="34" charset="0"/>
            </a:endParaRPr>
          </a:p>
          <a:p>
            <a:pPr marL="720725" lvl="1" indent="-263525" eaLnBrk="1" hangingPunct="1">
              <a:buFontTx/>
              <a:buNone/>
              <a:defRPr/>
            </a:pPr>
            <a:endParaRPr lang="fr-FR" sz="1400" b="0" dirty="0" smtClean="0">
              <a:latin typeface="Arial" pitchFamily="34" charset="0"/>
            </a:endParaRPr>
          </a:p>
          <a:p>
            <a:pPr marL="720725" lvl="1" indent="-263525" eaLnBrk="1" hangingPunct="1">
              <a:buFontTx/>
              <a:buNone/>
              <a:defRPr/>
            </a:pPr>
            <a:endParaRPr lang="fr-FR" sz="1600" b="0" dirty="0" smtClean="0">
              <a:latin typeface="Arial" pitchFamily="34" charset="0"/>
            </a:endParaRPr>
          </a:p>
          <a:p>
            <a:pPr marL="720725" lvl="1" indent="-263525" algn="just">
              <a:buFontTx/>
              <a:buNone/>
              <a:defRPr/>
            </a:pPr>
            <a:r>
              <a:rPr lang="fr-FR" sz="1600" b="0" dirty="0" smtClean="0">
                <a:latin typeface="Arial" pitchFamily="34" charset="0"/>
              </a:rPr>
              <a:t>	</a:t>
            </a: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 Structure</a:t>
            </a:r>
          </a:p>
        </p:txBody>
      </p:sp>
      <p:sp>
        <p:nvSpPr>
          <p:cNvPr id="13315" name="Rectangle 3"/>
          <p:cNvSpPr>
            <a:spLocks noGrp="1" noChangeArrowheads="1"/>
          </p:cNvSpPr>
          <p:nvPr>
            <p:ph type="body" orient="vert" idx="1"/>
          </p:nvPr>
        </p:nvSpPr>
        <p:spPr>
          <a:xfrm rot="16200000">
            <a:off x="2143125" y="0"/>
            <a:ext cx="4929188" cy="8072438"/>
          </a:xfrm>
        </p:spPr>
        <p:txBody>
          <a:bodyPr/>
          <a:lstStyle/>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2) La Commission Santé, Sécurité, et Conditions de travail</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Pour pallier la disparition du </a:t>
            </a:r>
            <a:r>
              <a:rPr lang="fr-FR" sz="1400" dirty="0" smtClean="0">
                <a:latin typeface="Arial" pitchFamily="34" charset="0"/>
                <a:cs typeface="Arial" pitchFamily="34" charset="0"/>
              </a:rPr>
              <a:t>CHSCT</a:t>
            </a:r>
            <a:r>
              <a:rPr lang="fr-FR" sz="1400" b="0" dirty="0" smtClean="0">
                <a:latin typeface="Arial" pitchFamily="34" charset="0"/>
                <a:cs typeface="Arial" pitchFamily="34" charset="0"/>
              </a:rPr>
              <a:t> est créée la </a:t>
            </a:r>
            <a:r>
              <a:rPr lang="fr-FR" sz="1400" dirty="0" smtClean="0">
                <a:latin typeface="Arial" pitchFamily="34" charset="0"/>
                <a:cs typeface="Arial" pitchFamily="34" charset="0"/>
              </a:rPr>
              <a:t>CSSCT</a:t>
            </a:r>
            <a:r>
              <a:rPr lang="fr-FR" sz="1400" b="0" dirty="0" smtClean="0">
                <a:latin typeface="Arial" pitchFamily="34" charset="0"/>
                <a:cs typeface="Arial" pitchFamily="34" charset="0"/>
              </a:rPr>
              <a:t>, une simple commission au sein du CSE.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Elle n’est </a:t>
            </a:r>
            <a:r>
              <a:rPr lang="fr-FR" sz="1400" dirty="0" smtClean="0">
                <a:latin typeface="Arial" pitchFamily="34" charset="0"/>
                <a:cs typeface="Arial" pitchFamily="34" charset="0"/>
              </a:rPr>
              <a:t>obligatoire</a:t>
            </a:r>
            <a:r>
              <a:rPr lang="fr-FR" sz="1400" b="0" dirty="0" smtClean="0">
                <a:latin typeface="Arial" pitchFamily="34" charset="0"/>
                <a:cs typeface="Arial" pitchFamily="34" charset="0"/>
              </a:rPr>
              <a:t> que : </a:t>
            </a:r>
          </a:p>
          <a:p>
            <a:pPr marL="720725" lvl="1" indent="-263525" algn="just">
              <a:buFontTx/>
              <a:buNone/>
              <a:defRPr/>
            </a:pPr>
            <a:endParaRPr lang="fr-FR" sz="1400" b="0" dirty="0" smtClean="0">
              <a:latin typeface="Arial" pitchFamily="34" charset="0"/>
              <a:cs typeface="Arial" pitchFamily="34" charset="0"/>
            </a:endParaRPr>
          </a:p>
          <a:p>
            <a:pPr marL="1082675" lvl="2" indent="-263525" algn="just">
              <a:buFontTx/>
              <a:buChar char="-"/>
              <a:defRPr/>
            </a:pPr>
            <a:r>
              <a:rPr lang="fr-FR" sz="1400" dirty="0" smtClean="0">
                <a:latin typeface="Arial" pitchFamily="34" charset="0"/>
                <a:cs typeface="Arial" pitchFamily="34" charset="0"/>
              </a:rPr>
              <a:t>Dans les établissements ou entreprises d’</a:t>
            </a:r>
            <a:r>
              <a:rPr lang="fr-FR" sz="1400" b="1" dirty="0" smtClean="0">
                <a:latin typeface="Arial" pitchFamily="34" charset="0"/>
                <a:cs typeface="Arial" pitchFamily="34" charset="0"/>
              </a:rPr>
              <a:t>au moins 300 salariés, </a:t>
            </a:r>
          </a:p>
          <a:p>
            <a:pPr marL="1082675" lvl="2" indent="-263525" algn="just">
              <a:buFontTx/>
              <a:buChar char="-"/>
              <a:defRPr/>
            </a:pPr>
            <a:r>
              <a:rPr lang="fr-FR" sz="1400" dirty="0" smtClean="0">
                <a:solidFill>
                  <a:schemeClr val="tx1">
                    <a:lumMod val="50000"/>
                    <a:lumOff val="50000"/>
                  </a:schemeClr>
                </a:solidFill>
                <a:latin typeface="Arial" pitchFamily="34" charset="0"/>
                <a:cs typeface="Arial" pitchFamily="34" charset="0"/>
              </a:rPr>
              <a:t>Les établissements nucléaires ou Seveso, certains gisement miniers (L2315-36). </a:t>
            </a:r>
          </a:p>
          <a:p>
            <a:pPr marL="1082675" lvl="2" indent="-263525" algn="just">
              <a:buFontTx/>
              <a:buChar char="-"/>
              <a:defRPr/>
            </a:pPr>
            <a:endParaRPr lang="fr-FR" sz="1400" dirty="0" smtClean="0">
              <a:solidFill>
                <a:schemeClr val="tx1">
                  <a:lumMod val="50000"/>
                  <a:lumOff val="50000"/>
                </a:schemeClr>
              </a:solidFill>
              <a:latin typeface="Arial" pitchFamily="34" charset="0"/>
              <a:cs typeface="Arial" pitchFamily="34" charset="0"/>
            </a:endParaRPr>
          </a:p>
          <a:p>
            <a:pPr marL="720725" lvl="1" indent="-263525" algn="just">
              <a:buFontTx/>
              <a:buNone/>
              <a:defRPr/>
            </a:pPr>
            <a:r>
              <a:rPr lang="fr-FR" sz="1400" b="0" dirty="0" smtClean="0">
                <a:solidFill>
                  <a:schemeClr val="tx1">
                    <a:lumMod val="50000"/>
                    <a:lumOff val="50000"/>
                  </a:schemeClr>
                </a:solidFill>
                <a:latin typeface="Arial" pitchFamily="34" charset="0"/>
                <a:cs typeface="Arial" pitchFamily="34" charset="0"/>
              </a:rPr>
              <a:t>Dans les autres établissements ou entreprises, l’inspection du travail peut, au cas par cas, la mettre en place, si nécessaire (L2315-37)</a:t>
            </a:r>
            <a:r>
              <a:rPr lang="fr-FR" sz="1400" b="0" dirty="0" smtClean="0">
                <a:latin typeface="Arial" pitchFamily="34" charset="0"/>
                <a:cs typeface="Arial" pitchFamily="34" charset="0"/>
              </a:rPr>
              <a:t>.</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Ses moyens et attributions restent à </a:t>
            </a:r>
            <a:r>
              <a:rPr lang="fr-FR" sz="1400" dirty="0" smtClean="0">
                <a:latin typeface="Arial" pitchFamily="34" charset="0"/>
                <a:cs typeface="Arial" pitchFamily="34" charset="0"/>
              </a:rPr>
              <a:t>définir, </a:t>
            </a:r>
            <a:r>
              <a:rPr lang="fr-FR" sz="1400" b="0" dirty="0" smtClean="0">
                <a:latin typeface="Arial" pitchFamily="34" charset="0"/>
                <a:cs typeface="Arial" pitchFamily="34" charset="0"/>
              </a:rPr>
              <a:t>en principe, par l’accord majoritaire délimitant les établissements distincts</a:t>
            </a:r>
            <a:r>
              <a:rPr lang="fr-FR" sz="140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a:t>
            </a:r>
            <a:r>
              <a:rPr lang="fr-FR" sz="1400" b="0" dirty="0" smtClean="0">
                <a:solidFill>
                  <a:schemeClr val="tx1">
                    <a:lumMod val="50000"/>
                    <a:lumOff val="50000"/>
                  </a:schemeClr>
                </a:solidFill>
              </a:rPr>
              <a:t>L2315-41 à 43)</a:t>
            </a:r>
            <a:r>
              <a:rPr lang="fr-FR" sz="1400" b="0" dirty="0" smtClean="0">
                <a:latin typeface="Arial" pitchFamily="34" charset="0"/>
                <a:cs typeface="Arial" pitchFamily="34" charset="0"/>
              </a:rPr>
              <a:t>. Cet accord lui confie tout ou partie des </a:t>
            </a:r>
            <a:r>
              <a:rPr lang="fr-FR" sz="1400" dirty="0" smtClean="0"/>
              <a:t>attributions</a:t>
            </a:r>
            <a:r>
              <a:rPr lang="fr-FR" sz="1400" b="0" dirty="0" smtClean="0"/>
              <a:t> du CSE dans ces matières, que la commission exerce alors pour le compte du comité. </a:t>
            </a:r>
          </a:p>
          <a:p>
            <a:pPr marL="720725" lvl="1" indent="-263525" algn="just">
              <a:buFontTx/>
              <a:buNone/>
              <a:defRPr/>
            </a:pPr>
            <a:endParaRPr lang="fr-FR" sz="1400" b="0" dirty="0" smtClean="0"/>
          </a:p>
          <a:p>
            <a:pPr marL="720725" lvl="1" indent="-263525" algn="just">
              <a:buFontTx/>
              <a:buNone/>
              <a:defRPr/>
            </a:pPr>
            <a:r>
              <a:rPr lang="fr-FR" sz="1400" b="0" dirty="0" smtClean="0"/>
              <a:t>Attention, cette délégation du CSE à la CCSCT ne peut </a:t>
            </a:r>
            <a:r>
              <a:rPr lang="fr-FR" sz="1400" u="sng" dirty="0" smtClean="0"/>
              <a:t>pas</a:t>
            </a:r>
            <a:r>
              <a:rPr lang="fr-FR" sz="1400" b="0" dirty="0" smtClean="0"/>
              <a:t> s’appliquer au </a:t>
            </a:r>
            <a:r>
              <a:rPr lang="fr-FR" sz="1400" dirty="0" smtClean="0"/>
              <a:t>recours à l’expert</a:t>
            </a:r>
            <a:r>
              <a:rPr lang="fr-FR" sz="1400" b="0" dirty="0" smtClean="0"/>
              <a:t> , ou aux </a:t>
            </a:r>
            <a:r>
              <a:rPr lang="fr-FR" sz="1400" dirty="0" smtClean="0"/>
              <a:t>consultations qui restent de la compétence du CSE. </a:t>
            </a:r>
            <a:r>
              <a:rPr lang="fr-FR" sz="1400" b="0" dirty="0" smtClean="0"/>
              <a:t>Dans ces missions, le rôle de la CCSCT se limite aux travaux préparatoires. Il revient toujours au CSE de rendre un avis ou de décider de l’opportunité d’une expertise </a:t>
            </a:r>
            <a:r>
              <a:rPr lang="fr-FR" sz="1400" b="0" dirty="0" smtClean="0">
                <a:solidFill>
                  <a:schemeClr val="tx1">
                    <a:lumMod val="50000"/>
                    <a:lumOff val="50000"/>
                  </a:schemeClr>
                </a:solidFill>
              </a:rPr>
              <a:t>(L2315-38)</a:t>
            </a:r>
            <a:r>
              <a:rPr lang="fr-FR" sz="1400" b="0" dirty="0" smtClean="0"/>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 Structure</a:t>
            </a:r>
          </a:p>
        </p:txBody>
      </p:sp>
      <p:sp>
        <p:nvSpPr>
          <p:cNvPr id="13315" name="Rectangle 3"/>
          <p:cNvSpPr>
            <a:spLocks noGrp="1" noChangeArrowheads="1"/>
          </p:cNvSpPr>
          <p:nvPr>
            <p:ph type="body" orient="vert" idx="1"/>
          </p:nvPr>
        </p:nvSpPr>
        <p:spPr>
          <a:xfrm rot="16200000">
            <a:off x="2035969" y="-35718"/>
            <a:ext cx="5000625" cy="8072437"/>
          </a:xfrm>
        </p:spPr>
        <p:txBody>
          <a:bodyPr/>
          <a:lstStyle/>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2) La Commission Santé, Sécurité, et Conditions de travail </a:t>
            </a:r>
          </a:p>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La Commission comprend au minimum </a:t>
            </a:r>
            <a:r>
              <a:rPr lang="fr-FR" sz="1400" dirty="0" smtClean="0">
                <a:latin typeface="Arial" pitchFamily="34" charset="0"/>
                <a:cs typeface="Arial" pitchFamily="34" charset="0"/>
              </a:rPr>
              <a:t>3 membres</a:t>
            </a:r>
            <a:r>
              <a:rPr lang="fr-FR" sz="1400" b="0" dirty="0" smtClean="0">
                <a:latin typeface="Arial" pitchFamily="34" charset="0"/>
                <a:cs typeface="Arial" pitchFamily="34" charset="0"/>
              </a:rPr>
              <a:t> d</a:t>
            </a:r>
            <a:r>
              <a:rPr lang="fr-FR" sz="1400" b="0" dirty="0" smtClean="0"/>
              <a:t>ont au moins un représentant du second collège, ou le cas échéant, du troisième collège </a:t>
            </a:r>
            <a:r>
              <a:rPr lang="fr-FR" sz="1400" b="0" dirty="0" smtClean="0">
                <a:solidFill>
                  <a:schemeClr val="tx1">
                    <a:lumMod val="50000"/>
                    <a:lumOff val="50000"/>
                  </a:schemeClr>
                </a:solidFill>
                <a:latin typeface="Arial" pitchFamily="34" charset="0"/>
                <a:cs typeface="Arial" pitchFamily="34" charset="0"/>
              </a:rPr>
              <a:t>(</a:t>
            </a:r>
            <a:r>
              <a:rPr lang="fr-FR" sz="1400" b="0" dirty="0" smtClean="0">
                <a:solidFill>
                  <a:schemeClr val="tx1">
                    <a:lumMod val="50000"/>
                    <a:lumOff val="50000"/>
                  </a:schemeClr>
                </a:solidFill>
              </a:rPr>
              <a:t>L2315-39)</a:t>
            </a:r>
            <a:r>
              <a:rPr lang="fr-FR" sz="1400" b="0" dirty="0" smtClean="0">
                <a:solidFill>
                  <a:schemeClr val="tx1">
                    <a:lumMod val="50000"/>
                    <a:lumOff val="50000"/>
                  </a:schemeClr>
                </a:solidFill>
                <a:latin typeface="Arial" pitchFamily="34" charset="0"/>
                <a:cs typeface="Arial" pitchFamily="34" charset="0"/>
              </a:rPr>
              <a:t>.</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Les membres de la CCSCT sont </a:t>
            </a:r>
            <a:r>
              <a:rPr lang="fr-FR" sz="1400" u="sng" dirty="0" smtClean="0">
                <a:latin typeface="Arial" pitchFamily="34" charset="0"/>
                <a:cs typeface="Arial" pitchFamily="34" charset="0"/>
              </a:rPr>
              <a:t>désignés par le CSE parmi ses membres</a:t>
            </a:r>
            <a:r>
              <a:rPr lang="fr-FR" sz="1400" dirty="0" smtClean="0">
                <a:latin typeface="Arial" pitchFamily="34" charset="0"/>
                <a:cs typeface="Arial" pitchFamily="34" charset="0"/>
              </a:rPr>
              <a:t>, via une résolution du comité, adoptée à la majorité des présents </a:t>
            </a:r>
            <a:r>
              <a:rPr lang="fr-FR" sz="1400" b="0" dirty="0" smtClean="0">
                <a:solidFill>
                  <a:schemeClr val="tx1">
                    <a:lumMod val="50000"/>
                    <a:lumOff val="50000"/>
                  </a:schemeClr>
                </a:solidFill>
                <a:latin typeface="Arial" pitchFamily="34" charset="0"/>
                <a:cs typeface="Arial" pitchFamily="34" charset="0"/>
              </a:rPr>
              <a:t>(L2315-32)</a:t>
            </a:r>
            <a:r>
              <a:rPr lang="fr-FR" sz="1400" dirty="0" smtClean="0">
                <a:latin typeface="Arial" pitchFamily="34" charset="0"/>
                <a:cs typeface="Arial" pitchFamily="34" charset="0"/>
              </a:rPr>
              <a:t>.</a:t>
            </a:r>
          </a:p>
          <a:p>
            <a:pPr marL="720725" lvl="1" indent="-263525" algn="just">
              <a:buFontTx/>
              <a:buNone/>
              <a:defRPr/>
            </a:pPr>
            <a:endParaRPr lang="fr-FR" sz="140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Ils n’est pas prévu, au titre de la commission, d’heures de délégation supplémentaires </a:t>
            </a:r>
            <a:r>
              <a:rPr lang="fr-FR" sz="1400" b="0" dirty="0" smtClean="0">
                <a:solidFill>
                  <a:schemeClr val="tx1">
                    <a:lumMod val="50000"/>
                    <a:lumOff val="50000"/>
                  </a:schemeClr>
                </a:solidFill>
                <a:latin typeface="Arial" pitchFamily="34" charset="0"/>
                <a:cs typeface="Arial" pitchFamily="34" charset="0"/>
              </a:rPr>
              <a:t>(L2315-39) – voir IV</a:t>
            </a:r>
            <a:r>
              <a:rPr lang="fr-FR" sz="1400" b="0" dirty="0" smtClean="0">
                <a:latin typeface="Arial" pitchFamily="34" charset="0"/>
                <a:cs typeface="Arial" pitchFamily="34" charset="0"/>
              </a:rPr>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3) Les autres commissions </a:t>
            </a:r>
          </a:p>
          <a:p>
            <a:pPr marL="720725" lvl="1" indent="-263525" algn="just">
              <a:buFontTx/>
              <a:buNone/>
              <a:defRPr/>
            </a:pPr>
            <a:endParaRPr lang="fr-FR" sz="1400" u="sng" dirty="0" smtClean="0">
              <a:solidFill>
                <a:schemeClr val="tx2"/>
              </a:solidFill>
              <a:latin typeface="Arial" pitchFamily="34" charset="0"/>
              <a:cs typeface="Arial" pitchFamily="34" charset="0"/>
            </a:endParaRPr>
          </a:p>
          <a:p>
            <a:pPr lvl="1">
              <a:buFontTx/>
              <a:buNone/>
              <a:defRPr/>
            </a:pPr>
            <a:r>
              <a:rPr lang="fr-FR" b="0" dirty="0" smtClean="0"/>
              <a:t>Les autres commissions, </a:t>
            </a:r>
            <a:r>
              <a:rPr lang="fr-FR" b="0" dirty="0" smtClean="0">
                <a:solidFill>
                  <a:schemeClr val="tx1">
                    <a:lumMod val="50000"/>
                    <a:lumOff val="50000"/>
                  </a:schemeClr>
                </a:solidFill>
              </a:rPr>
              <a:t>économique (L2315-46), de la formation (L2315-49), d'information et aide au logement (L2315-50), de l'égalité professionnelle (L2315-56), des marchés (L2315-57) </a:t>
            </a:r>
            <a:r>
              <a:rPr lang="fr-FR" b="0" dirty="0" smtClean="0"/>
              <a:t>sont mises en place dans les mêmes conditions qu’avant l’entrée en vigueur des ordonnances.</a:t>
            </a:r>
          </a:p>
          <a:p>
            <a:pPr lvl="1">
              <a:buFontTx/>
              <a:buNone/>
              <a:defRPr/>
            </a:pPr>
            <a:endParaRPr lang="fr-FR" b="0" dirty="0" smtClean="0"/>
          </a:p>
          <a:p>
            <a:pPr lvl="1">
              <a:buFontTx/>
              <a:buNone/>
              <a:defRPr/>
            </a:pPr>
            <a:r>
              <a:rPr lang="fr-FR" b="0" dirty="0" smtClean="0"/>
              <a:t>Une </a:t>
            </a:r>
            <a:r>
              <a:rPr lang="fr-FR" dirty="0" smtClean="0"/>
              <a:t>nouveauté</a:t>
            </a:r>
            <a:r>
              <a:rPr lang="fr-FR" b="0" dirty="0" smtClean="0"/>
              <a:t> a été introduite : la possibilité de prévoir par </a:t>
            </a:r>
            <a:r>
              <a:rPr lang="fr-FR" dirty="0" smtClean="0"/>
              <a:t>accord d’entreprise</a:t>
            </a:r>
            <a:r>
              <a:rPr lang="fr-FR" b="0" dirty="0" smtClean="0"/>
              <a:t> la création de </a:t>
            </a:r>
            <a:r>
              <a:rPr lang="fr-FR" dirty="0" smtClean="0"/>
              <a:t>commissions supplémentaires</a:t>
            </a:r>
            <a:r>
              <a:rPr lang="fr-FR" b="0" dirty="0" smtClean="0"/>
              <a:t> pour l'examen de problèmes particuliers </a:t>
            </a:r>
            <a:r>
              <a:rPr lang="fr-FR" b="0" dirty="0" smtClean="0">
                <a:solidFill>
                  <a:schemeClr val="tx1">
                    <a:lumMod val="50000"/>
                    <a:lumOff val="50000"/>
                  </a:schemeClr>
                </a:solidFill>
              </a:rPr>
              <a:t>(L2315-45)</a:t>
            </a:r>
            <a:r>
              <a:rPr lang="fr-FR" b="0" dirty="0" smtClean="0"/>
              <a:t>.</a:t>
            </a:r>
          </a:p>
          <a:p>
            <a:pPr marL="1082675" lvl="2" indent="-263525" algn="just">
              <a:buFontTx/>
              <a:buNone/>
              <a:defRPr/>
            </a:pPr>
            <a:endParaRPr lang="fr-FR" sz="1400" dirty="0" smtClean="0">
              <a:latin typeface="Arial" pitchFamily="34" charset="0"/>
              <a:cs typeface="Arial" pitchFamily="34" charset="0"/>
            </a:endParaRPr>
          </a:p>
          <a:p>
            <a:pPr marL="1082675" lvl="2" indent="-263525" algn="just">
              <a:buFontTx/>
              <a:buNone/>
              <a:defRPr/>
            </a:pPr>
            <a:endParaRPr lang="fr-FR" sz="1400" u="sng" dirty="0" smtClean="0">
              <a:solidFill>
                <a:schemeClr val="tx2"/>
              </a:solidFill>
              <a:latin typeface="Arial" pitchFamily="34" charset="0"/>
              <a:cs typeface="Arial" pitchFamily="34" charset="0"/>
            </a:endParaRPr>
          </a:p>
          <a:p>
            <a:pPr marL="1082675" lvl="2" indent="-263525" algn="just">
              <a:buFontTx/>
              <a:buNone/>
              <a:defRPr/>
            </a:pPr>
            <a:endParaRPr lang="fr-FR" sz="1400" u="sng" dirty="0" smtClean="0">
              <a:solidFill>
                <a:schemeClr val="tx2"/>
              </a:solidFill>
              <a:latin typeface="Arial" pitchFamily="34" charset="0"/>
              <a:cs typeface="Arial" pitchFamily="34" charset="0"/>
            </a:endParaRPr>
          </a:p>
          <a:p>
            <a:pPr marL="1082675" lvl="2" indent="-263525" algn="just">
              <a:buFontTx/>
              <a:buNone/>
              <a:defRPr/>
            </a:pPr>
            <a:endParaRPr lang="fr-FR" sz="1400" dirty="0" smtClean="0">
              <a:latin typeface="Arial" pitchFamily="34" charset="0"/>
              <a:cs typeface="Arial" pitchFamily="34" charset="0"/>
            </a:endParaRPr>
          </a:p>
          <a:p>
            <a:pPr marL="1082675" lvl="2" indent="-263525" algn="just">
              <a:buFontTx/>
              <a:buNone/>
              <a:defRPr/>
            </a:pPr>
            <a:endParaRPr lang="fr-FR" sz="1400" u="sng" dirty="0" smtClean="0">
              <a:solidFill>
                <a:schemeClr val="tx2"/>
              </a:solidFill>
              <a:latin typeface="Arial" pitchFamily="34" charset="0"/>
              <a:cs typeface="Arial" pitchFamily="34" charset="0"/>
            </a:endParaRPr>
          </a:p>
          <a:p>
            <a:pPr marL="1082675" lvl="2"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marL="514350" indent="-250825" eaLnBrk="1" hangingPunct="1"/>
            <a:r>
              <a:rPr lang="fr-FR" smtClean="0">
                <a:solidFill>
                  <a:srgbClr val="002060"/>
                </a:solidFill>
                <a:latin typeface="Arial" pitchFamily="34" charset="0"/>
                <a:cs typeface="Arial" pitchFamily="34" charset="0"/>
              </a:rPr>
              <a:t>II. Structure</a:t>
            </a:r>
          </a:p>
        </p:txBody>
      </p:sp>
      <p:sp>
        <p:nvSpPr>
          <p:cNvPr id="13315" name="Rectangle 3"/>
          <p:cNvSpPr>
            <a:spLocks noGrp="1" noChangeArrowheads="1"/>
          </p:cNvSpPr>
          <p:nvPr>
            <p:ph type="body" orient="vert" idx="1"/>
          </p:nvPr>
        </p:nvSpPr>
        <p:spPr>
          <a:xfrm rot="16200000">
            <a:off x="2178844" y="35719"/>
            <a:ext cx="4929188" cy="8001000"/>
          </a:xfrm>
        </p:spPr>
        <p:txBody>
          <a:bodyPr/>
          <a:lstStyle/>
          <a:p>
            <a:pPr marL="720725" lvl="1" indent="-263525" algn="just">
              <a:buFontTx/>
              <a:buNone/>
              <a:defRPr/>
            </a:pPr>
            <a:endParaRPr lang="fr-FR" sz="1600" u="sng" dirty="0" smtClean="0">
              <a:solidFill>
                <a:schemeClr val="tx2"/>
              </a:solidFill>
              <a:latin typeface="Arial" pitchFamily="34" charset="0"/>
              <a:cs typeface="Arial" pitchFamily="34" charset="0"/>
            </a:endParaRPr>
          </a:p>
          <a:p>
            <a:pPr marL="720725" lvl="1" indent="-263525" algn="just">
              <a:buFontTx/>
              <a:buNone/>
              <a:defRPr/>
            </a:pPr>
            <a:r>
              <a:rPr lang="fr-FR" sz="1400" u="sng" dirty="0" smtClean="0">
                <a:solidFill>
                  <a:schemeClr val="tx2"/>
                </a:solidFill>
                <a:latin typeface="Arial" pitchFamily="34" charset="0"/>
                <a:cs typeface="Arial" pitchFamily="34" charset="0"/>
              </a:rPr>
              <a:t>4) Les représentants de proximité (facultatifs)</a:t>
            </a:r>
          </a:p>
          <a:p>
            <a:pPr marL="720725" lvl="1" indent="-263525" algn="just">
              <a:buFontTx/>
              <a:buNone/>
              <a:defRPr/>
            </a:pPr>
            <a:endParaRPr lang="fr-FR" sz="1400" u="sng" dirty="0" smtClean="0">
              <a:solidFill>
                <a:schemeClr val="tx2"/>
              </a:solidFill>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Pour compenser la disparition des </a:t>
            </a:r>
            <a:r>
              <a:rPr lang="fr-FR" sz="1400" dirty="0" smtClean="0">
                <a:latin typeface="Arial" pitchFamily="34" charset="0"/>
                <a:cs typeface="Arial" pitchFamily="34" charset="0"/>
              </a:rPr>
              <a:t>délégués du personnel</a:t>
            </a:r>
            <a:r>
              <a:rPr lang="fr-FR" sz="1400" b="0" dirty="0" smtClean="0">
                <a:latin typeface="Arial" pitchFamily="34" charset="0"/>
                <a:cs typeface="Arial" pitchFamily="34" charset="0"/>
              </a:rPr>
              <a:t>, des </a:t>
            </a:r>
            <a:r>
              <a:rPr lang="fr-FR" sz="1400" dirty="0" smtClean="0">
                <a:latin typeface="Arial" pitchFamily="34" charset="0"/>
                <a:cs typeface="Arial" pitchFamily="34" charset="0"/>
              </a:rPr>
              <a:t>représentants de proximité</a:t>
            </a:r>
            <a:r>
              <a:rPr lang="fr-FR" sz="1400" b="0" dirty="0" smtClean="0">
                <a:latin typeface="Arial" pitchFamily="34" charset="0"/>
                <a:cs typeface="Arial" pitchFamily="34" charset="0"/>
              </a:rPr>
              <a:t> </a:t>
            </a:r>
            <a:r>
              <a:rPr lang="fr-FR" sz="1400" dirty="0" smtClean="0">
                <a:latin typeface="Arial" pitchFamily="34" charset="0"/>
                <a:cs typeface="Arial" pitchFamily="34" charset="0"/>
              </a:rPr>
              <a:t>(</a:t>
            </a:r>
            <a:r>
              <a:rPr lang="fr-FR" sz="1400" u="sng" dirty="0" smtClean="0">
                <a:latin typeface="Arial" pitchFamily="34" charset="0"/>
                <a:cs typeface="Arial" pitchFamily="34" charset="0"/>
              </a:rPr>
              <a:t>facultatifs</a:t>
            </a:r>
            <a:r>
              <a:rPr lang="fr-FR" sz="1400" dirty="0" smtClean="0">
                <a:latin typeface="Arial" pitchFamily="34" charset="0"/>
                <a:cs typeface="Arial" pitchFamily="34" charset="0"/>
              </a:rPr>
              <a:t>) </a:t>
            </a:r>
            <a:r>
              <a:rPr lang="fr-FR" sz="1400" b="0" dirty="0" smtClean="0">
                <a:latin typeface="Arial" pitchFamily="34" charset="0"/>
                <a:cs typeface="Arial" pitchFamily="34" charset="0"/>
              </a:rPr>
              <a:t>peuvent être mis en place, par l’accord délimitant les établissements distincts </a:t>
            </a:r>
            <a:r>
              <a:rPr lang="fr-FR" sz="1400" b="0" dirty="0" smtClean="0">
                <a:solidFill>
                  <a:schemeClr val="tx1">
                    <a:lumMod val="50000"/>
                    <a:lumOff val="50000"/>
                  </a:schemeClr>
                </a:solidFill>
                <a:latin typeface="Arial" pitchFamily="34" charset="0"/>
                <a:cs typeface="Arial" pitchFamily="34" charset="0"/>
              </a:rPr>
              <a:t>(L2313-7)</a:t>
            </a:r>
            <a:r>
              <a:rPr lang="fr-FR" sz="1400" b="0" dirty="0" smtClean="0">
                <a:latin typeface="Arial" pitchFamily="34" charset="0"/>
                <a:cs typeface="Arial" pitchFamily="34" charset="0"/>
              </a:rPr>
              <a:t>.</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Ces représentants de proximité, </a:t>
            </a:r>
            <a:r>
              <a:rPr lang="fr-FR" sz="1400" u="sng" dirty="0" smtClean="0">
                <a:latin typeface="Arial" pitchFamily="34" charset="0"/>
                <a:cs typeface="Arial" pitchFamily="34" charset="0"/>
              </a:rPr>
              <a:t>désignés par le CSE</a:t>
            </a:r>
            <a:r>
              <a:rPr lang="fr-FR" sz="1400" b="0" dirty="0" smtClean="0">
                <a:latin typeface="Arial" pitchFamily="34" charset="0"/>
                <a:cs typeface="Arial" pitchFamily="34" charset="0"/>
              </a:rPr>
              <a:t>, pourront être selon les modalités choisies, des membres du comité ou bien </a:t>
            </a:r>
            <a:r>
              <a:rPr lang="fr-FR" sz="1400" dirty="0" smtClean="0">
                <a:latin typeface="Arial" pitchFamily="34" charset="0"/>
                <a:cs typeface="Arial" pitchFamily="34" charset="0"/>
              </a:rPr>
              <a:t>d’autres salariés </a:t>
            </a:r>
            <a:r>
              <a:rPr lang="fr-FR" sz="1400" b="0" dirty="0" smtClean="0">
                <a:solidFill>
                  <a:schemeClr val="tx1">
                    <a:lumMod val="50000"/>
                    <a:lumOff val="50000"/>
                  </a:schemeClr>
                </a:solidFill>
                <a:latin typeface="Arial" pitchFamily="34" charset="0"/>
                <a:cs typeface="Arial" pitchFamily="34" charset="0"/>
              </a:rPr>
              <a:t>(L2313-7)</a:t>
            </a:r>
            <a:r>
              <a:rPr lang="fr-FR" sz="1400" b="0" dirty="0" smtClean="0">
                <a:latin typeface="Arial" pitchFamily="34" charset="0"/>
                <a:cs typeface="Arial" pitchFamily="34" charset="0"/>
              </a:rPr>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Les candidats à ces mandats et les représentants de proximité sont des </a:t>
            </a:r>
            <a:r>
              <a:rPr lang="fr-FR" sz="1400" u="sng" dirty="0" smtClean="0">
                <a:latin typeface="Arial" pitchFamily="34" charset="0"/>
                <a:cs typeface="Arial" pitchFamily="34" charset="0"/>
              </a:rPr>
              <a:t>salariés protégés</a:t>
            </a:r>
            <a:r>
              <a:rPr lang="fr-FR" sz="1400" dirty="0" smtClean="0">
                <a:latin typeface="Arial" pitchFamily="34" charset="0"/>
                <a:cs typeface="Arial" pitchFamily="34" charset="0"/>
              </a:rPr>
              <a:t> </a:t>
            </a:r>
            <a:r>
              <a:rPr lang="fr-FR" sz="1400" b="0" dirty="0" smtClean="0">
                <a:solidFill>
                  <a:schemeClr val="tx1">
                    <a:lumMod val="50000"/>
                    <a:lumOff val="50000"/>
                  </a:schemeClr>
                </a:solidFill>
                <a:latin typeface="Arial" pitchFamily="34" charset="0"/>
                <a:cs typeface="Arial" pitchFamily="34" charset="0"/>
              </a:rPr>
              <a:t>(L2411-9 et L2414-1)</a:t>
            </a:r>
            <a:r>
              <a:rPr lang="fr-FR" sz="1400" b="0" dirty="0" smtClean="0">
                <a:latin typeface="Arial" pitchFamily="34" charset="0"/>
                <a:cs typeface="Arial" pitchFamily="34" charset="0"/>
              </a:rPr>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Pour ces mandats, </a:t>
            </a:r>
            <a:r>
              <a:rPr lang="fr-FR" sz="1400" dirty="0" smtClean="0">
                <a:latin typeface="Arial" pitchFamily="34" charset="0"/>
                <a:cs typeface="Arial" pitchFamily="34" charset="0"/>
              </a:rPr>
              <a:t>aucun seuil minimal d’heures de délégations </a:t>
            </a:r>
            <a:r>
              <a:rPr lang="fr-FR" sz="1400" b="0" dirty="0" smtClean="0">
                <a:latin typeface="Arial" pitchFamily="34" charset="0"/>
                <a:cs typeface="Arial" pitchFamily="34" charset="0"/>
              </a:rPr>
              <a:t>n’a été prévu. Cette question est donc renvoyée à la négociation d’entreprise.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r>
              <a:rPr lang="fr-FR" sz="1400" b="0" dirty="0" smtClean="0">
                <a:latin typeface="Arial" pitchFamily="34" charset="0"/>
                <a:cs typeface="Arial" pitchFamily="34" charset="0"/>
              </a:rPr>
              <a:t>En fait, sur ce sujet facultatif, tout ou presque est à définir par l’accord majoritaire reconnaissant les établissements distincts : nombre, attributions, modalités de désignations, fonctionnement </a:t>
            </a:r>
            <a:r>
              <a:rPr lang="fr-FR" sz="1400" b="0" dirty="0" smtClean="0">
                <a:solidFill>
                  <a:schemeClr val="tx1">
                    <a:lumMod val="50000"/>
                    <a:lumOff val="50000"/>
                  </a:schemeClr>
                </a:solidFill>
                <a:latin typeface="Arial" pitchFamily="34" charset="0"/>
                <a:cs typeface="Arial" pitchFamily="34" charset="0"/>
              </a:rPr>
              <a:t>(L2313-7)</a:t>
            </a:r>
            <a:r>
              <a:rPr lang="fr-FR" sz="1400" b="0" dirty="0" smtClean="0">
                <a:latin typeface="Arial" pitchFamily="34" charset="0"/>
                <a:cs typeface="Arial" pitchFamily="34" charset="0"/>
              </a:rPr>
              <a:t>. </a:t>
            </a: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400" b="0" dirty="0" smtClean="0">
              <a:latin typeface="Arial" pitchFamily="34" charset="0"/>
              <a:cs typeface="Arial" pitchFamily="34" charset="0"/>
            </a:endParaRPr>
          </a:p>
          <a:p>
            <a:pPr marL="720725" lvl="1" indent="-263525" algn="just">
              <a:buFontTx/>
              <a:buNone/>
              <a:defRPr/>
            </a:pPr>
            <a:endParaRPr lang="fr-FR" sz="1600" b="0" dirty="0" smtClean="0">
              <a:latin typeface="Arial" pitchFamily="34" charset="0"/>
              <a:cs typeface="Arial" pitchFamily="34" charset="0"/>
            </a:endParaRPr>
          </a:p>
        </p:txBody>
      </p:sp>
      <p:sp>
        <p:nvSpPr>
          <p:cNvPr id="2" name="Espace réservé du pied de page 1"/>
          <p:cNvSpPr>
            <a:spLocks noGrp="1"/>
          </p:cNvSpPr>
          <p:nvPr>
            <p:ph type="ftr" sz="quarter" idx="11"/>
          </p:nvPr>
        </p:nvSpPr>
        <p:spPr/>
        <p:txBody>
          <a:bodyPr/>
          <a:lstStyle/>
          <a:p>
            <a:pPr>
              <a:defRPr/>
            </a:pPr>
            <a:r>
              <a:rPr lang="fr-FR"/>
              <a:t>Fédération CFTC Métallurgie / 23 avril 2018</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ele-presentationCFTC-2012-BAT">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modele-presentationCFTC-2012-BAT</Template>
  <TotalTime>7724</TotalTime>
  <Words>2839</Words>
  <Application>Microsoft Office PowerPoint</Application>
  <PresentationFormat>Affichage à l'écran (4:3)</PresentationFormat>
  <Paragraphs>426</Paragraphs>
  <Slides>26</Slides>
  <Notes>7</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26</vt:i4>
      </vt:variant>
    </vt:vector>
  </HeadingPairs>
  <TitlesOfParts>
    <vt:vector size="34" baseType="lpstr">
      <vt:lpstr>Arial</vt:lpstr>
      <vt:lpstr>MS Gothic</vt:lpstr>
      <vt:lpstr>Arial (Titres)</vt:lpstr>
      <vt:lpstr>Times New Roman</vt:lpstr>
      <vt:lpstr>MS PGothic</vt:lpstr>
      <vt:lpstr>Calibri</vt:lpstr>
      <vt:lpstr>modele-presentationCFTC-2012-BAT</vt:lpstr>
      <vt:lpstr>2_Thème Office</vt:lpstr>
      <vt:lpstr>Comité Social et Economique  (CSE)</vt:lpstr>
      <vt:lpstr>Introduction et avertissement</vt:lpstr>
      <vt:lpstr>Comité Social et Economique</vt:lpstr>
      <vt:lpstr>I. Mise en place</vt:lpstr>
      <vt:lpstr>I. Mise en place</vt:lpstr>
      <vt:lpstr>II. Structure</vt:lpstr>
      <vt:lpstr>II. Structure</vt:lpstr>
      <vt:lpstr>II. Structure</vt:lpstr>
      <vt:lpstr>II. Structure</vt:lpstr>
      <vt:lpstr>II. Structure</vt:lpstr>
      <vt:lpstr>III. Composition</vt:lpstr>
      <vt:lpstr>III. Composition</vt:lpstr>
      <vt:lpstr>III. Composition</vt:lpstr>
      <vt:lpstr>IV. Mandats</vt:lpstr>
      <vt:lpstr>IV. Mandats</vt:lpstr>
      <vt:lpstr>V. Heures de délégation</vt:lpstr>
      <vt:lpstr>V. Heures de délégation</vt:lpstr>
      <vt:lpstr>V. Heures de délégation</vt:lpstr>
      <vt:lpstr>V. Heures de délégation</vt:lpstr>
      <vt:lpstr>V. Heures de délégation</vt:lpstr>
      <vt:lpstr>V. Heures de délégation</vt:lpstr>
      <vt:lpstr>VI. Fonctionnement</vt:lpstr>
      <vt:lpstr>VI. Fonctionnement</vt:lpstr>
      <vt:lpstr>VII. Budget</vt:lpstr>
      <vt:lpstr>VII. Budget</vt:lpstr>
      <vt:lpstr>Négociations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vdescombes</dc:creator>
  <cp:lastModifiedBy>vlafont-remont</cp:lastModifiedBy>
  <cp:revision>724</cp:revision>
  <dcterms:created xsi:type="dcterms:W3CDTF">2005-12-08T15:18:46Z</dcterms:created>
  <dcterms:modified xsi:type="dcterms:W3CDTF">2018-06-14T13:49:58Z</dcterms:modified>
</cp:coreProperties>
</file>